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71" r:id="rId10"/>
    <p:sldId id="270" r:id="rId11"/>
    <p:sldId id="263" r:id="rId12"/>
    <p:sldId id="264" r:id="rId13"/>
    <p:sldId id="265" r:id="rId14"/>
    <p:sldId id="266" r:id="rId15"/>
    <p:sldId id="267" r:id="rId16"/>
    <p:sldId id="276" r:id="rId17"/>
    <p:sldId id="275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77;&#1079;&#1077;&#1085;&#1090;&#1072;&#1094;&#1080;&#1103;%20&#1091;&#1088;&#1072;&#1074;&#1085;&#1077;&#1085;&#1080;&#1103;.pptx" TargetMode="External"/><Relationship Id="rId2" Type="http://schemas.openxmlformats.org/officeDocument/2006/relationships/hyperlink" Target="http://www.mircitaty.com/einstein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1000108"/>
            <a:ext cx="4208203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966400"/>
                </a:solidFill>
                <a:latin typeface="Georgia" pitchFamily="18" charset="0"/>
              </a:rPr>
              <a:t>Урок математики в 6 </a:t>
            </a:r>
            <a:r>
              <a:rPr lang="ru-RU" sz="2000" b="1" dirty="0" smtClean="0">
                <a:solidFill>
                  <a:srgbClr val="966400"/>
                </a:solidFill>
                <a:latin typeface="Georgia" pitchFamily="18" charset="0"/>
              </a:rPr>
              <a:t>классе</a:t>
            </a:r>
          </a:p>
          <a:p>
            <a:endParaRPr lang="ru-RU" sz="2800" b="1" dirty="0" smtClean="0">
              <a:solidFill>
                <a:srgbClr val="966400"/>
              </a:solidFill>
              <a:latin typeface="Georgia" pitchFamily="18" charset="0"/>
            </a:endParaRPr>
          </a:p>
          <a:p>
            <a:r>
              <a:rPr lang="ru-RU" sz="2800" b="1" dirty="0" smtClean="0">
                <a:solidFill>
                  <a:srgbClr val="966400"/>
                </a:solidFill>
                <a:latin typeface="Georgia" pitchFamily="18" charset="0"/>
              </a:rPr>
              <a:t> Решение уравнений</a:t>
            </a:r>
            <a:endParaRPr lang="ru-RU" sz="2800" b="1" dirty="0">
              <a:solidFill>
                <a:srgbClr val="966400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81736" y="5445224"/>
            <a:ext cx="4300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Сантросян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Асмик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Юрьевна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учитель математики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3326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966400"/>
                </a:solidFill>
                <a:latin typeface="Georgia" pitchFamily="18" charset="0"/>
              </a:rPr>
              <a:t>МОБУ гимназия  №6  г. Сочи </a:t>
            </a:r>
            <a:endParaRPr lang="ru-RU" b="1" dirty="0">
              <a:solidFill>
                <a:srgbClr val="966400"/>
              </a:solidFill>
              <a:latin typeface="Georgia" pitchFamily="18" charset="0"/>
            </a:endParaRPr>
          </a:p>
        </p:txBody>
      </p:sp>
      <p:pic>
        <p:nvPicPr>
          <p:cNvPr id="6" name="Picture 6" descr="http://www.gymnasium6-sochi.narod.ru/html/im/images/gim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8675" y="2420888"/>
            <a:ext cx="3654152" cy="274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9004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Физкультминут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2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959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39552" y="3284992"/>
            <a:ext cx="8280921" cy="1584168"/>
            <a:chOff x="467544" y="1484784"/>
            <a:chExt cx="8280921" cy="1584168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7544" y="2347464"/>
              <a:ext cx="8280921" cy="721488"/>
              <a:chOff x="288" y="3202"/>
              <a:chExt cx="5088" cy="512"/>
            </a:xfrm>
          </p:grpSpPr>
          <p:sp>
            <p:nvSpPr>
              <p:cNvPr id="19" name="AutoShape 4"/>
              <p:cNvSpPr>
                <a:spLocks noChangeArrowheads="1"/>
              </p:cNvSpPr>
              <p:nvPr/>
            </p:nvSpPr>
            <p:spPr bwMode="auto">
              <a:xfrm>
                <a:off x="2336" y="3294"/>
                <a:ext cx="745" cy="420"/>
              </a:xfrm>
              <a:prstGeom prst="triangle">
                <a:avLst>
                  <a:gd name="adj" fmla="val 48144"/>
                </a:avLst>
              </a:prstGeom>
              <a:gradFill rotWithShape="1">
                <a:gsLst>
                  <a:gs pos="0">
                    <a:srgbClr val="66FFFF"/>
                  </a:gs>
                  <a:gs pos="50000">
                    <a:srgbClr val="00CCFF"/>
                  </a:gs>
                  <a:gs pos="100000">
                    <a:srgbClr val="66FFFF"/>
                  </a:gs>
                </a:gsLst>
                <a:lin ang="189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CCFF"/>
                </a:extrusionClr>
              </a:sp3d>
            </p:spPr>
            <p:txBody>
              <a:bodyPr wrap="none" anchor="ctr">
                <a:flatTx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grpSp>
            <p:nvGrpSpPr>
              <p:cNvPr id="20" name="Group 6"/>
              <p:cNvGrpSpPr>
                <a:grpSpLocks/>
              </p:cNvGrpSpPr>
              <p:nvPr/>
            </p:nvGrpSpPr>
            <p:grpSpPr bwMode="auto">
              <a:xfrm>
                <a:off x="288" y="3203"/>
                <a:ext cx="2256" cy="91"/>
                <a:chOff x="240" y="2736"/>
                <a:chExt cx="2256" cy="768"/>
              </a:xfrm>
            </p:grpSpPr>
            <p:sp>
              <p:nvSpPr>
                <p:cNvPr id="25" name="AutoShape 7"/>
                <p:cNvSpPr>
                  <a:spLocks noChangeArrowheads="1"/>
                </p:cNvSpPr>
                <p:nvPr/>
              </p:nvSpPr>
              <p:spPr bwMode="auto">
                <a:xfrm rot="5400000">
                  <a:off x="1080" y="2088"/>
                  <a:ext cx="576" cy="2256"/>
                </a:xfrm>
                <a:prstGeom prst="flowChartDelay">
                  <a:avLst/>
                </a:prstGeom>
                <a:solidFill>
                  <a:schemeClr val="accent2"/>
                </a:solidFill>
                <a:ln w="952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26" name="Oval 8"/>
                <p:cNvSpPr>
                  <a:spLocks noChangeArrowheads="1"/>
                </p:cNvSpPr>
                <p:nvPr/>
              </p:nvSpPr>
              <p:spPr bwMode="auto">
                <a:xfrm>
                  <a:off x="240" y="2736"/>
                  <a:ext cx="2256" cy="43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rgbClr val="0099FF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2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ru-RU"/>
                </a:p>
              </p:txBody>
            </p:sp>
          </p:grpSp>
          <p:grpSp>
            <p:nvGrpSpPr>
              <p:cNvPr id="21" name="Group 9"/>
              <p:cNvGrpSpPr>
                <a:grpSpLocks/>
              </p:cNvGrpSpPr>
              <p:nvPr/>
            </p:nvGrpSpPr>
            <p:grpSpPr bwMode="auto">
              <a:xfrm>
                <a:off x="3120" y="3202"/>
                <a:ext cx="2256" cy="91"/>
                <a:chOff x="240" y="2706"/>
                <a:chExt cx="2256" cy="762"/>
              </a:xfrm>
            </p:grpSpPr>
            <p:sp>
              <p:nvSpPr>
                <p:cNvPr id="23" name="AutoShape 10"/>
                <p:cNvSpPr>
                  <a:spLocks noChangeArrowheads="1"/>
                </p:cNvSpPr>
                <p:nvPr/>
              </p:nvSpPr>
              <p:spPr bwMode="auto">
                <a:xfrm rot="5400000">
                  <a:off x="1083" y="2055"/>
                  <a:ext cx="570" cy="2256"/>
                </a:xfrm>
                <a:prstGeom prst="flowChartDelay">
                  <a:avLst/>
                </a:prstGeom>
                <a:solidFill>
                  <a:schemeClr val="accent2"/>
                </a:solidFill>
                <a:ln w="952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24" name="Oval 11"/>
                <p:cNvSpPr>
                  <a:spLocks noChangeArrowheads="1"/>
                </p:cNvSpPr>
                <p:nvPr/>
              </p:nvSpPr>
              <p:spPr bwMode="auto">
                <a:xfrm>
                  <a:off x="240" y="2706"/>
                  <a:ext cx="2256" cy="4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rgbClr val="0099FF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2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ru-RU"/>
                </a:p>
              </p:txBody>
            </p:sp>
          </p:grpSp>
          <p:sp>
            <p:nvSpPr>
              <p:cNvPr id="22" name="AutoShape 12"/>
              <p:cNvSpPr>
                <a:spLocks noChangeArrowheads="1"/>
              </p:cNvSpPr>
              <p:nvPr/>
            </p:nvSpPr>
            <p:spPr bwMode="auto">
              <a:xfrm>
                <a:off x="2448" y="3231"/>
                <a:ext cx="672" cy="23"/>
              </a:xfrm>
              <a:prstGeom prst="triangle">
                <a:avLst>
                  <a:gd name="adj" fmla="val 50000"/>
                </a:avLst>
              </a:prstGeom>
              <a:noFill/>
              <a:ln w="57150">
                <a:solidFill>
                  <a:schemeClr val="accent2"/>
                </a:solidFill>
                <a:miter lim="800000"/>
                <a:headEnd type="none" w="lg" len="lg"/>
                <a:tailEnd type="none" w="lg" len="lg"/>
              </a:ln>
              <a:scene3d>
                <a:camera prst="legacyObliqueTopRight">
                  <a:rot lat="0" lon="20999997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>
                <a:flatTx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pic>
          <p:nvPicPr>
            <p:cNvPr id="4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763688" y="1628800"/>
              <a:ext cx="648072" cy="720080"/>
            </a:xfrm>
            <a:prstGeom prst="rect">
              <a:avLst/>
            </a:prstGeom>
            <a:noFill/>
          </p:spPr>
        </p:pic>
        <p:pic>
          <p:nvPicPr>
            <p:cNvPr id="5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2411760" y="1628800"/>
              <a:ext cx="648072" cy="720080"/>
            </a:xfrm>
            <a:prstGeom prst="rect">
              <a:avLst/>
            </a:prstGeom>
            <a:noFill/>
          </p:spPr>
        </p:pic>
        <p:pic>
          <p:nvPicPr>
            <p:cNvPr id="6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3059832" y="1628800"/>
              <a:ext cx="648072" cy="720080"/>
            </a:xfrm>
            <a:prstGeom prst="rect">
              <a:avLst/>
            </a:prstGeom>
            <a:noFill/>
          </p:spPr>
        </p:pic>
        <p:pic>
          <p:nvPicPr>
            <p:cNvPr id="7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115616" y="1628800"/>
              <a:ext cx="648072" cy="720080"/>
            </a:xfrm>
            <a:prstGeom prst="rect">
              <a:avLst/>
            </a:prstGeom>
            <a:noFill/>
          </p:spPr>
        </p:pic>
        <p:pic>
          <p:nvPicPr>
            <p:cNvPr id="8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467544" y="1628800"/>
              <a:ext cx="648072" cy="720080"/>
            </a:xfrm>
            <a:prstGeom prst="rect">
              <a:avLst/>
            </a:prstGeom>
            <a:noFill/>
          </p:spPr>
        </p:pic>
        <p:pic>
          <p:nvPicPr>
            <p:cNvPr id="9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5580112" y="1628800"/>
              <a:ext cx="648072" cy="720080"/>
            </a:xfrm>
            <a:prstGeom prst="rect">
              <a:avLst/>
            </a:prstGeom>
            <a:noFill/>
          </p:spPr>
        </p:pic>
        <p:pic>
          <p:nvPicPr>
            <p:cNvPr id="10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6300192" y="1628800"/>
              <a:ext cx="648072" cy="720080"/>
            </a:xfrm>
            <a:prstGeom prst="rect">
              <a:avLst/>
            </a:prstGeom>
            <a:noFill/>
          </p:spPr>
        </p:pic>
        <p:grpSp>
          <p:nvGrpSpPr>
            <p:cNvPr id="11" name="Группа 10"/>
            <p:cNvGrpSpPr/>
            <p:nvPr/>
          </p:nvGrpSpPr>
          <p:grpSpPr>
            <a:xfrm>
              <a:off x="7956376" y="1700808"/>
              <a:ext cx="399137" cy="504056"/>
              <a:chOff x="7726010" y="980728"/>
              <a:chExt cx="784102" cy="865152"/>
            </a:xfrm>
          </p:grpSpPr>
          <p:sp>
            <p:nvSpPr>
              <p:cNvPr id="16" name="Freeform 170"/>
              <p:cNvSpPr>
                <a:spLocks/>
              </p:cNvSpPr>
              <p:nvPr/>
            </p:nvSpPr>
            <p:spPr bwMode="auto">
              <a:xfrm>
                <a:off x="7871117" y="1008703"/>
                <a:ext cx="638995" cy="837177"/>
              </a:xfrm>
              <a:custGeom>
                <a:avLst/>
                <a:gdLst/>
                <a:ahLst/>
                <a:cxnLst>
                  <a:cxn ang="0">
                    <a:pos x="272" y="804"/>
                  </a:cxn>
                  <a:cxn ang="0">
                    <a:pos x="98" y="798"/>
                  </a:cxn>
                  <a:cxn ang="0">
                    <a:pos x="20" y="744"/>
                  </a:cxn>
                  <a:cxn ang="0">
                    <a:pos x="2" y="576"/>
                  </a:cxn>
                  <a:cxn ang="0">
                    <a:pos x="20" y="270"/>
                  </a:cxn>
                  <a:cxn ang="0">
                    <a:pos x="122" y="204"/>
                  </a:cxn>
                  <a:cxn ang="0">
                    <a:pos x="164" y="162"/>
                  </a:cxn>
                  <a:cxn ang="0">
                    <a:pos x="104" y="108"/>
                  </a:cxn>
                  <a:cxn ang="0">
                    <a:pos x="80" y="48"/>
                  </a:cxn>
                  <a:cxn ang="0">
                    <a:pos x="158" y="6"/>
                  </a:cxn>
                  <a:cxn ang="0">
                    <a:pos x="315" y="12"/>
                  </a:cxn>
                  <a:cxn ang="0">
                    <a:pos x="422" y="42"/>
                  </a:cxn>
                  <a:cxn ang="0">
                    <a:pos x="422" y="90"/>
                  </a:cxn>
                  <a:cxn ang="0">
                    <a:pos x="356" y="162"/>
                  </a:cxn>
                  <a:cxn ang="0">
                    <a:pos x="392" y="204"/>
                  </a:cxn>
                  <a:cxn ang="0">
                    <a:pos x="494" y="240"/>
                  </a:cxn>
                  <a:cxn ang="0">
                    <a:pos x="518" y="432"/>
                  </a:cxn>
                  <a:cxn ang="0">
                    <a:pos x="519" y="564"/>
                  </a:cxn>
                  <a:cxn ang="0">
                    <a:pos x="502" y="750"/>
                  </a:cxn>
                  <a:cxn ang="0">
                    <a:pos x="434" y="798"/>
                  </a:cxn>
                  <a:cxn ang="0">
                    <a:pos x="284" y="804"/>
                  </a:cxn>
                </a:cxnLst>
                <a:rect l="0" t="0" r="r" b="b"/>
                <a:pathLst>
                  <a:path w="522" h="808">
                    <a:moveTo>
                      <a:pt x="272" y="804"/>
                    </a:moveTo>
                    <a:cubicBezTo>
                      <a:pt x="243" y="804"/>
                      <a:pt x="140" y="808"/>
                      <a:pt x="98" y="798"/>
                    </a:cubicBezTo>
                    <a:cubicBezTo>
                      <a:pt x="56" y="788"/>
                      <a:pt x="36" y="781"/>
                      <a:pt x="20" y="744"/>
                    </a:cubicBezTo>
                    <a:cubicBezTo>
                      <a:pt x="4" y="707"/>
                      <a:pt x="2" y="655"/>
                      <a:pt x="2" y="576"/>
                    </a:cubicBezTo>
                    <a:cubicBezTo>
                      <a:pt x="2" y="497"/>
                      <a:pt x="0" y="332"/>
                      <a:pt x="20" y="270"/>
                    </a:cubicBezTo>
                    <a:cubicBezTo>
                      <a:pt x="40" y="208"/>
                      <a:pt x="98" y="222"/>
                      <a:pt x="122" y="204"/>
                    </a:cubicBezTo>
                    <a:cubicBezTo>
                      <a:pt x="146" y="186"/>
                      <a:pt x="167" y="178"/>
                      <a:pt x="164" y="162"/>
                    </a:cubicBezTo>
                    <a:cubicBezTo>
                      <a:pt x="161" y="146"/>
                      <a:pt x="118" y="127"/>
                      <a:pt x="104" y="108"/>
                    </a:cubicBezTo>
                    <a:cubicBezTo>
                      <a:pt x="90" y="89"/>
                      <a:pt x="71" y="65"/>
                      <a:pt x="80" y="48"/>
                    </a:cubicBezTo>
                    <a:cubicBezTo>
                      <a:pt x="89" y="31"/>
                      <a:pt x="119" y="12"/>
                      <a:pt x="158" y="6"/>
                    </a:cubicBezTo>
                    <a:cubicBezTo>
                      <a:pt x="197" y="0"/>
                      <a:pt x="271" y="6"/>
                      <a:pt x="315" y="12"/>
                    </a:cubicBezTo>
                    <a:cubicBezTo>
                      <a:pt x="359" y="18"/>
                      <a:pt x="404" y="29"/>
                      <a:pt x="422" y="42"/>
                    </a:cubicBezTo>
                    <a:cubicBezTo>
                      <a:pt x="440" y="55"/>
                      <a:pt x="433" y="70"/>
                      <a:pt x="422" y="90"/>
                    </a:cubicBezTo>
                    <a:cubicBezTo>
                      <a:pt x="411" y="110"/>
                      <a:pt x="361" y="143"/>
                      <a:pt x="356" y="162"/>
                    </a:cubicBezTo>
                    <a:cubicBezTo>
                      <a:pt x="351" y="181"/>
                      <a:pt x="369" y="191"/>
                      <a:pt x="392" y="204"/>
                    </a:cubicBezTo>
                    <a:cubicBezTo>
                      <a:pt x="415" y="217"/>
                      <a:pt x="473" y="202"/>
                      <a:pt x="494" y="240"/>
                    </a:cubicBezTo>
                    <a:cubicBezTo>
                      <a:pt x="515" y="278"/>
                      <a:pt x="514" y="378"/>
                      <a:pt x="518" y="432"/>
                    </a:cubicBezTo>
                    <a:cubicBezTo>
                      <a:pt x="522" y="486"/>
                      <a:pt x="522" y="511"/>
                      <a:pt x="519" y="564"/>
                    </a:cubicBezTo>
                    <a:cubicBezTo>
                      <a:pt x="516" y="617"/>
                      <a:pt x="516" y="711"/>
                      <a:pt x="502" y="750"/>
                    </a:cubicBezTo>
                    <a:cubicBezTo>
                      <a:pt x="488" y="789"/>
                      <a:pt x="470" y="789"/>
                      <a:pt x="434" y="798"/>
                    </a:cubicBezTo>
                    <a:cubicBezTo>
                      <a:pt x="398" y="807"/>
                      <a:pt x="315" y="803"/>
                      <a:pt x="284" y="804"/>
                    </a:cubicBezTo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" name="Oval 171"/>
              <p:cNvSpPr>
                <a:spLocks noChangeArrowheads="1"/>
              </p:cNvSpPr>
              <p:nvPr/>
            </p:nvSpPr>
            <p:spPr bwMode="auto">
              <a:xfrm>
                <a:off x="7980065" y="980728"/>
                <a:ext cx="411307" cy="99467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18" name="Text Box 172"/>
              <p:cNvSpPr txBox="1">
                <a:spLocks noChangeArrowheads="1"/>
              </p:cNvSpPr>
              <p:nvPr/>
            </p:nvSpPr>
            <p:spPr bwMode="auto">
              <a:xfrm>
                <a:off x="7726010" y="1269111"/>
                <a:ext cx="707297" cy="406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1600" b="1" i="1" dirty="0">
                    <a:solidFill>
                      <a:srgbClr val="C00000"/>
                    </a:solidFill>
                    <a:cs typeface="Arial" charset="0"/>
                  </a:rPr>
                  <a:t>1кг</a:t>
                </a:r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7164288" y="1484784"/>
              <a:ext cx="654998" cy="792088"/>
              <a:chOff x="7871117" y="980728"/>
              <a:chExt cx="638995" cy="865152"/>
            </a:xfrm>
          </p:grpSpPr>
          <p:sp>
            <p:nvSpPr>
              <p:cNvPr id="13" name="Freeform 170"/>
              <p:cNvSpPr>
                <a:spLocks/>
              </p:cNvSpPr>
              <p:nvPr/>
            </p:nvSpPr>
            <p:spPr bwMode="auto">
              <a:xfrm>
                <a:off x="7871117" y="1008703"/>
                <a:ext cx="638995" cy="837177"/>
              </a:xfrm>
              <a:custGeom>
                <a:avLst/>
                <a:gdLst/>
                <a:ahLst/>
                <a:cxnLst>
                  <a:cxn ang="0">
                    <a:pos x="272" y="804"/>
                  </a:cxn>
                  <a:cxn ang="0">
                    <a:pos x="98" y="798"/>
                  </a:cxn>
                  <a:cxn ang="0">
                    <a:pos x="20" y="744"/>
                  </a:cxn>
                  <a:cxn ang="0">
                    <a:pos x="2" y="576"/>
                  </a:cxn>
                  <a:cxn ang="0">
                    <a:pos x="20" y="270"/>
                  </a:cxn>
                  <a:cxn ang="0">
                    <a:pos x="122" y="204"/>
                  </a:cxn>
                  <a:cxn ang="0">
                    <a:pos x="164" y="162"/>
                  </a:cxn>
                  <a:cxn ang="0">
                    <a:pos x="104" y="108"/>
                  </a:cxn>
                  <a:cxn ang="0">
                    <a:pos x="80" y="48"/>
                  </a:cxn>
                  <a:cxn ang="0">
                    <a:pos x="158" y="6"/>
                  </a:cxn>
                  <a:cxn ang="0">
                    <a:pos x="315" y="12"/>
                  </a:cxn>
                  <a:cxn ang="0">
                    <a:pos x="422" y="42"/>
                  </a:cxn>
                  <a:cxn ang="0">
                    <a:pos x="422" y="90"/>
                  </a:cxn>
                  <a:cxn ang="0">
                    <a:pos x="356" y="162"/>
                  </a:cxn>
                  <a:cxn ang="0">
                    <a:pos x="392" y="204"/>
                  </a:cxn>
                  <a:cxn ang="0">
                    <a:pos x="494" y="240"/>
                  </a:cxn>
                  <a:cxn ang="0">
                    <a:pos x="518" y="432"/>
                  </a:cxn>
                  <a:cxn ang="0">
                    <a:pos x="519" y="564"/>
                  </a:cxn>
                  <a:cxn ang="0">
                    <a:pos x="502" y="750"/>
                  </a:cxn>
                  <a:cxn ang="0">
                    <a:pos x="434" y="798"/>
                  </a:cxn>
                  <a:cxn ang="0">
                    <a:pos x="284" y="804"/>
                  </a:cxn>
                </a:cxnLst>
                <a:rect l="0" t="0" r="r" b="b"/>
                <a:pathLst>
                  <a:path w="522" h="808">
                    <a:moveTo>
                      <a:pt x="272" y="804"/>
                    </a:moveTo>
                    <a:cubicBezTo>
                      <a:pt x="243" y="804"/>
                      <a:pt x="140" y="808"/>
                      <a:pt x="98" y="798"/>
                    </a:cubicBezTo>
                    <a:cubicBezTo>
                      <a:pt x="56" y="788"/>
                      <a:pt x="36" y="781"/>
                      <a:pt x="20" y="744"/>
                    </a:cubicBezTo>
                    <a:cubicBezTo>
                      <a:pt x="4" y="707"/>
                      <a:pt x="2" y="655"/>
                      <a:pt x="2" y="576"/>
                    </a:cubicBezTo>
                    <a:cubicBezTo>
                      <a:pt x="2" y="497"/>
                      <a:pt x="0" y="332"/>
                      <a:pt x="20" y="270"/>
                    </a:cubicBezTo>
                    <a:cubicBezTo>
                      <a:pt x="40" y="208"/>
                      <a:pt x="98" y="222"/>
                      <a:pt x="122" y="204"/>
                    </a:cubicBezTo>
                    <a:cubicBezTo>
                      <a:pt x="146" y="186"/>
                      <a:pt x="167" y="178"/>
                      <a:pt x="164" y="162"/>
                    </a:cubicBezTo>
                    <a:cubicBezTo>
                      <a:pt x="161" y="146"/>
                      <a:pt x="118" y="127"/>
                      <a:pt x="104" y="108"/>
                    </a:cubicBezTo>
                    <a:cubicBezTo>
                      <a:pt x="90" y="89"/>
                      <a:pt x="71" y="65"/>
                      <a:pt x="80" y="48"/>
                    </a:cubicBezTo>
                    <a:cubicBezTo>
                      <a:pt x="89" y="31"/>
                      <a:pt x="119" y="12"/>
                      <a:pt x="158" y="6"/>
                    </a:cubicBezTo>
                    <a:cubicBezTo>
                      <a:pt x="197" y="0"/>
                      <a:pt x="271" y="6"/>
                      <a:pt x="315" y="12"/>
                    </a:cubicBezTo>
                    <a:cubicBezTo>
                      <a:pt x="359" y="18"/>
                      <a:pt x="404" y="29"/>
                      <a:pt x="422" y="42"/>
                    </a:cubicBezTo>
                    <a:cubicBezTo>
                      <a:pt x="440" y="55"/>
                      <a:pt x="433" y="70"/>
                      <a:pt x="422" y="90"/>
                    </a:cubicBezTo>
                    <a:cubicBezTo>
                      <a:pt x="411" y="110"/>
                      <a:pt x="361" y="143"/>
                      <a:pt x="356" y="162"/>
                    </a:cubicBezTo>
                    <a:cubicBezTo>
                      <a:pt x="351" y="181"/>
                      <a:pt x="369" y="191"/>
                      <a:pt x="392" y="204"/>
                    </a:cubicBezTo>
                    <a:cubicBezTo>
                      <a:pt x="415" y="217"/>
                      <a:pt x="473" y="202"/>
                      <a:pt x="494" y="240"/>
                    </a:cubicBezTo>
                    <a:cubicBezTo>
                      <a:pt x="515" y="278"/>
                      <a:pt x="514" y="378"/>
                      <a:pt x="518" y="432"/>
                    </a:cubicBezTo>
                    <a:cubicBezTo>
                      <a:pt x="522" y="486"/>
                      <a:pt x="522" y="511"/>
                      <a:pt x="519" y="564"/>
                    </a:cubicBezTo>
                    <a:cubicBezTo>
                      <a:pt x="516" y="617"/>
                      <a:pt x="516" y="711"/>
                      <a:pt x="502" y="750"/>
                    </a:cubicBezTo>
                    <a:cubicBezTo>
                      <a:pt x="488" y="789"/>
                      <a:pt x="470" y="789"/>
                      <a:pt x="434" y="798"/>
                    </a:cubicBezTo>
                    <a:cubicBezTo>
                      <a:pt x="398" y="807"/>
                      <a:pt x="315" y="803"/>
                      <a:pt x="284" y="804"/>
                    </a:cubicBezTo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Oval 171"/>
              <p:cNvSpPr>
                <a:spLocks noChangeArrowheads="1"/>
              </p:cNvSpPr>
              <p:nvPr/>
            </p:nvSpPr>
            <p:spPr bwMode="auto">
              <a:xfrm>
                <a:off x="7980065" y="980728"/>
                <a:ext cx="411307" cy="99467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15" name="Text Box 172"/>
              <p:cNvSpPr txBox="1">
                <a:spLocks noChangeArrowheads="1"/>
              </p:cNvSpPr>
              <p:nvPr/>
            </p:nvSpPr>
            <p:spPr bwMode="auto">
              <a:xfrm>
                <a:off x="7936556" y="1343999"/>
                <a:ext cx="463893" cy="271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1600" b="1" i="1" dirty="0" smtClean="0">
                    <a:solidFill>
                      <a:srgbClr val="C00000"/>
                    </a:solidFill>
                    <a:cs typeface="Arial" charset="0"/>
                  </a:rPr>
                  <a:t>5кг</a:t>
                </a:r>
                <a:endParaRPr lang="ru-RU" sz="1600" b="1" i="1" dirty="0">
                  <a:solidFill>
                    <a:srgbClr val="C00000"/>
                  </a:solidFill>
                  <a:cs typeface="Arial" charset="0"/>
                </a:endParaRPr>
              </a:p>
            </p:txBody>
          </p:sp>
        </p:grpSp>
      </p:grpSp>
      <p:sp>
        <p:nvSpPr>
          <p:cNvPr id="27" name="TextBox 26"/>
          <p:cNvSpPr txBox="1"/>
          <p:nvPr/>
        </p:nvSpPr>
        <p:spPr>
          <a:xfrm>
            <a:off x="1043608" y="1412776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66400"/>
                </a:solidFill>
                <a:latin typeface="Georgia" pitchFamily="18" charset="0"/>
              </a:rPr>
              <a:t>Решите задачу разными способами</a:t>
            </a:r>
            <a:r>
              <a:rPr lang="ru-RU" sz="2400" dirty="0" smtClean="0">
                <a:solidFill>
                  <a:srgbClr val="966400"/>
                </a:solidFill>
                <a:latin typeface="Georgia" pitchFamily="18" charset="0"/>
              </a:rPr>
              <a:t>.</a:t>
            </a:r>
          </a:p>
          <a:p>
            <a:endParaRPr lang="ru-RU" sz="2400" dirty="0" smtClean="0">
              <a:solidFill>
                <a:srgbClr val="966400"/>
              </a:solidFill>
              <a:latin typeface="Georgia" pitchFamily="18" charset="0"/>
            </a:endParaRPr>
          </a:p>
          <a:p>
            <a:pPr algn="ctr"/>
            <a:r>
              <a:rPr lang="ru-RU" sz="2400" dirty="0" smtClean="0">
                <a:solidFill>
                  <a:srgbClr val="966400"/>
                </a:solidFill>
                <a:latin typeface="Georgia" pitchFamily="18" charset="0"/>
              </a:rPr>
              <a:t>Используя рисунок, узнайте вес тыквы.</a:t>
            </a:r>
            <a:endParaRPr lang="ru-RU" sz="2400" dirty="0">
              <a:solidFill>
                <a:srgbClr val="966400"/>
              </a:solidFill>
              <a:latin typeface="Georgia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03848" y="5229200"/>
            <a:ext cx="28745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966400"/>
                </a:solidFill>
                <a:latin typeface="Georgia" pitchFamily="18" charset="0"/>
              </a:rPr>
              <a:t>Способы решения: </a:t>
            </a:r>
          </a:p>
          <a:p>
            <a:r>
              <a:rPr lang="ru-RU" sz="2000" b="1" dirty="0" smtClean="0">
                <a:solidFill>
                  <a:srgbClr val="966400"/>
                </a:solidFill>
                <a:latin typeface="Georgia" pitchFamily="18" charset="0"/>
              </a:rPr>
              <a:t>арифметический,</a:t>
            </a:r>
          </a:p>
          <a:p>
            <a:r>
              <a:rPr lang="ru-RU" sz="2000" b="1" dirty="0" smtClean="0">
                <a:solidFill>
                  <a:srgbClr val="966400"/>
                </a:solidFill>
                <a:latin typeface="Georgia" pitchFamily="18" charset="0"/>
              </a:rPr>
              <a:t>алгебраический.</a:t>
            </a:r>
            <a:endParaRPr lang="ru-RU" sz="2000" b="1" dirty="0">
              <a:solidFill>
                <a:srgbClr val="9664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30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67544" y="2348880"/>
            <a:ext cx="8280920" cy="720080"/>
            <a:chOff x="288" y="3203"/>
            <a:chExt cx="5088" cy="511"/>
          </a:xfrm>
        </p:grpSpPr>
        <p:sp>
          <p:nvSpPr>
            <p:cNvPr id="4" name="AutoShape 4"/>
            <p:cNvSpPr>
              <a:spLocks noChangeArrowheads="1"/>
            </p:cNvSpPr>
            <p:nvPr/>
          </p:nvSpPr>
          <p:spPr bwMode="auto">
            <a:xfrm>
              <a:off x="2336" y="3294"/>
              <a:ext cx="745" cy="420"/>
            </a:xfrm>
            <a:prstGeom prst="triangle">
              <a:avLst>
                <a:gd name="adj" fmla="val 48144"/>
              </a:avLst>
            </a:prstGeom>
            <a:gradFill rotWithShape="1">
              <a:gsLst>
                <a:gs pos="0">
                  <a:srgbClr val="66FFFF"/>
                </a:gs>
                <a:gs pos="50000">
                  <a:srgbClr val="00CCFF"/>
                </a:gs>
                <a:gs pos="100000">
                  <a:srgbClr val="66FFFF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3203"/>
              <a:ext cx="2256" cy="91"/>
              <a:chOff x="240" y="2736"/>
              <a:chExt cx="2256" cy="768"/>
            </a:xfrm>
          </p:grpSpPr>
          <p:sp>
            <p:nvSpPr>
              <p:cNvPr id="10" name="AutoShape 7"/>
              <p:cNvSpPr>
                <a:spLocks noChangeArrowheads="1"/>
              </p:cNvSpPr>
              <p:nvPr/>
            </p:nvSpPr>
            <p:spPr bwMode="auto">
              <a:xfrm rot="5400000">
                <a:off x="1080" y="2088"/>
                <a:ext cx="576" cy="2256"/>
              </a:xfrm>
              <a:prstGeom prst="flowChartDelay">
                <a:avLst/>
              </a:prstGeom>
              <a:solidFill>
                <a:schemeClr val="accent2"/>
              </a:solidFill>
              <a:ln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Oval 8"/>
              <p:cNvSpPr>
                <a:spLocks noChangeArrowheads="1"/>
              </p:cNvSpPr>
              <p:nvPr/>
            </p:nvSpPr>
            <p:spPr bwMode="auto">
              <a:xfrm>
                <a:off x="240" y="2736"/>
                <a:ext cx="2256" cy="432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0099FF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3120" y="3203"/>
              <a:ext cx="2256" cy="91"/>
              <a:chOff x="240" y="2736"/>
              <a:chExt cx="2256" cy="768"/>
            </a:xfrm>
          </p:grpSpPr>
          <p:sp>
            <p:nvSpPr>
              <p:cNvPr id="8" name="AutoShape 10"/>
              <p:cNvSpPr>
                <a:spLocks noChangeArrowheads="1"/>
              </p:cNvSpPr>
              <p:nvPr/>
            </p:nvSpPr>
            <p:spPr bwMode="auto">
              <a:xfrm rot="5400000">
                <a:off x="1080" y="2088"/>
                <a:ext cx="576" cy="2256"/>
              </a:xfrm>
              <a:prstGeom prst="flowChartDelay">
                <a:avLst/>
              </a:prstGeom>
              <a:solidFill>
                <a:schemeClr val="accent2"/>
              </a:solidFill>
              <a:ln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Oval 11"/>
              <p:cNvSpPr>
                <a:spLocks noChangeArrowheads="1"/>
              </p:cNvSpPr>
              <p:nvPr/>
            </p:nvSpPr>
            <p:spPr bwMode="auto">
              <a:xfrm>
                <a:off x="240" y="2736"/>
                <a:ext cx="2256" cy="432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0099FF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AutoShape 12"/>
            <p:cNvSpPr>
              <a:spLocks noChangeArrowheads="1"/>
            </p:cNvSpPr>
            <p:nvPr/>
          </p:nvSpPr>
          <p:spPr bwMode="auto">
            <a:xfrm>
              <a:off x="2448" y="3231"/>
              <a:ext cx="672" cy="23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scene3d>
              <a:camera prst="legacyObliqueTopRight">
                <a:rot lat="0" lon="20999997" rev="0"/>
              </a:camera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1763688" y="1628800"/>
            <a:ext cx="648072" cy="720080"/>
            <a:chOff x="1547664" y="836712"/>
            <a:chExt cx="1008112" cy="792088"/>
          </a:xfrm>
        </p:grpSpPr>
        <p:pic>
          <p:nvPicPr>
            <p:cNvPr id="37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40" name="Прямоугольник 39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2411760" y="1628800"/>
            <a:ext cx="648072" cy="720080"/>
            <a:chOff x="1547664" y="836712"/>
            <a:chExt cx="1008112" cy="792088"/>
          </a:xfrm>
        </p:grpSpPr>
        <p:pic>
          <p:nvPicPr>
            <p:cNvPr id="44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45" name="Прямоугольник 44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3059832" y="1628800"/>
            <a:ext cx="648072" cy="720080"/>
            <a:chOff x="1547664" y="836712"/>
            <a:chExt cx="1008112" cy="792088"/>
          </a:xfrm>
        </p:grpSpPr>
        <p:pic>
          <p:nvPicPr>
            <p:cNvPr id="47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48" name="Прямоугольник 47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1115616" y="1628800"/>
            <a:ext cx="648072" cy="720080"/>
            <a:chOff x="1547664" y="836712"/>
            <a:chExt cx="1008112" cy="792088"/>
          </a:xfrm>
        </p:grpSpPr>
        <p:pic>
          <p:nvPicPr>
            <p:cNvPr id="50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51" name="Прямоугольник 50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467544" y="1628800"/>
            <a:ext cx="648072" cy="720080"/>
            <a:chOff x="1547664" y="836712"/>
            <a:chExt cx="1008112" cy="792088"/>
          </a:xfrm>
        </p:grpSpPr>
        <p:pic>
          <p:nvPicPr>
            <p:cNvPr id="53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54" name="Прямоугольник 53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5580112" y="1628800"/>
            <a:ext cx="648072" cy="720080"/>
            <a:chOff x="1547664" y="836712"/>
            <a:chExt cx="1008112" cy="792088"/>
          </a:xfrm>
        </p:grpSpPr>
        <p:pic>
          <p:nvPicPr>
            <p:cNvPr id="56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57" name="Прямоугольник 56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6300192" y="1628800"/>
            <a:ext cx="648072" cy="720080"/>
            <a:chOff x="1547664" y="836712"/>
            <a:chExt cx="1008112" cy="792088"/>
          </a:xfrm>
        </p:grpSpPr>
        <p:pic>
          <p:nvPicPr>
            <p:cNvPr id="59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60" name="Прямоугольник 59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7956376" y="1700808"/>
            <a:ext cx="399137" cy="504056"/>
            <a:chOff x="7726010" y="980728"/>
            <a:chExt cx="784102" cy="865152"/>
          </a:xfrm>
        </p:grpSpPr>
        <p:sp>
          <p:nvSpPr>
            <p:cNvPr id="63" name="Freeform 170"/>
            <p:cNvSpPr>
              <a:spLocks/>
            </p:cNvSpPr>
            <p:nvPr/>
          </p:nvSpPr>
          <p:spPr bwMode="auto">
            <a:xfrm>
              <a:off x="7871117" y="1008703"/>
              <a:ext cx="638995" cy="837177"/>
            </a:xfrm>
            <a:custGeom>
              <a:avLst/>
              <a:gdLst/>
              <a:ahLst/>
              <a:cxnLst>
                <a:cxn ang="0">
                  <a:pos x="272" y="804"/>
                </a:cxn>
                <a:cxn ang="0">
                  <a:pos x="98" y="798"/>
                </a:cxn>
                <a:cxn ang="0">
                  <a:pos x="20" y="744"/>
                </a:cxn>
                <a:cxn ang="0">
                  <a:pos x="2" y="576"/>
                </a:cxn>
                <a:cxn ang="0">
                  <a:pos x="20" y="270"/>
                </a:cxn>
                <a:cxn ang="0">
                  <a:pos x="122" y="204"/>
                </a:cxn>
                <a:cxn ang="0">
                  <a:pos x="164" y="162"/>
                </a:cxn>
                <a:cxn ang="0">
                  <a:pos x="104" y="108"/>
                </a:cxn>
                <a:cxn ang="0">
                  <a:pos x="80" y="48"/>
                </a:cxn>
                <a:cxn ang="0">
                  <a:pos x="158" y="6"/>
                </a:cxn>
                <a:cxn ang="0">
                  <a:pos x="315" y="12"/>
                </a:cxn>
                <a:cxn ang="0">
                  <a:pos x="422" y="42"/>
                </a:cxn>
                <a:cxn ang="0">
                  <a:pos x="422" y="90"/>
                </a:cxn>
                <a:cxn ang="0">
                  <a:pos x="356" y="162"/>
                </a:cxn>
                <a:cxn ang="0">
                  <a:pos x="392" y="204"/>
                </a:cxn>
                <a:cxn ang="0">
                  <a:pos x="494" y="240"/>
                </a:cxn>
                <a:cxn ang="0">
                  <a:pos x="518" y="432"/>
                </a:cxn>
                <a:cxn ang="0">
                  <a:pos x="519" y="564"/>
                </a:cxn>
                <a:cxn ang="0">
                  <a:pos x="502" y="750"/>
                </a:cxn>
                <a:cxn ang="0">
                  <a:pos x="434" y="798"/>
                </a:cxn>
                <a:cxn ang="0">
                  <a:pos x="284" y="804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4" name="Oval 171"/>
            <p:cNvSpPr>
              <a:spLocks noChangeArrowheads="1"/>
            </p:cNvSpPr>
            <p:nvPr/>
          </p:nvSpPr>
          <p:spPr bwMode="auto">
            <a:xfrm>
              <a:off x="7980065" y="980728"/>
              <a:ext cx="411307" cy="9946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" name="Text Box 172"/>
            <p:cNvSpPr txBox="1">
              <a:spLocks noChangeArrowheads="1"/>
            </p:cNvSpPr>
            <p:nvPr/>
          </p:nvSpPr>
          <p:spPr bwMode="auto">
            <a:xfrm>
              <a:off x="7726010" y="1269111"/>
              <a:ext cx="707297" cy="406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600" b="1" i="1" dirty="0">
                  <a:solidFill>
                    <a:srgbClr val="C00000"/>
                  </a:solidFill>
                  <a:cs typeface="Arial" charset="0"/>
                </a:rPr>
                <a:t>1кг</a:t>
              </a:r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7164288" y="1484784"/>
            <a:ext cx="654998" cy="792088"/>
            <a:chOff x="7871117" y="980728"/>
            <a:chExt cx="638995" cy="865152"/>
          </a:xfrm>
        </p:grpSpPr>
        <p:sp>
          <p:nvSpPr>
            <p:cNvPr id="67" name="Freeform 170"/>
            <p:cNvSpPr>
              <a:spLocks/>
            </p:cNvSpPr>
            <p:nvPr/>
          </p:nvSpPr>
          <p:spPr bwMode="auto">
            <a:xfrm>
              <a:off x="7871117" y="1008703"/>
              <a:ext cx="638995" cy="837177"/>
            </a:xfrm>
            <a:custGeom>
              <a:avLst/>
              <a:gdLst/>
              <a:ahLst/>
              <a:cxnLst>
                <a:cxn ang="0">
                  <a:pos x="272" y="804"/>
                </a:cxn>
                <a:cxn ang="0">
                  <a:pos x="98" y="798"/>
                </a:cxn>
                <a:cxn ang="0">
                  <a:pos x="20" y="744"/>
                </a:cxn>
                <a:cxn ang="0">
                  <a:pos x="2" y="576"/>
                </a:cxn>
                <a:cxn ang="0">
                  <a:pos x="20" y="270"/>
                </a:cxn>
                <a:cxn ang="0">
                  <a:pos x="122" y="204"/>
                </a:cxn>
                <a:cxn ang="0">
                  <a:pos x="164" y="162"/>
                </a:cxn>
                <a:cxn ang="0">
                  <a:pos x="104" y="108"/>
                </a:cxn>
                <a:cxn ang="0">
                  <a:pos x="80" y="48"/>
                </a:cxn>
                <a:cxn ang="0">
                  <a:pos x="158" y="6"/>
                </a:cxn>
                <a:cxn ang="0">
                  <a:pos x="315" y="12"/>
                </a:cxn>
                <a:cxn ang="0">
                  <a:pos x="422" y="42"/>
                </a:cxn>
                <a:cxn ang="0">
                  <a:pos x="422" y="90"/>
                </a:cxn>
                <a:cxn ang="0">
                  <a:pos x="356" y="162"/>
                </a:cxn>
                <a:cxn ang="0">
                  <a:pos x="392" y="204"/>
                </a:cxn>
                <a:cxn ang="0">
                  <a:pos x="494" y="240"/>
                </a:cxn>
                <a:cxn ang="0">
                  <a:pos x="518" y="432"/>
                </a:cxn>
                <a:cxn ang="0">
                  <a:pos x="519" y="564"/>
                </a:cxn>
                <a:cxn ang="0">
                  <a:pos x="502" y="750"/>
                </a:cxn>
                <a:cxn ang="0">
                  <a:pos x="434" y="798"/>
                </a:cxn>
                <a:cxn ang="0">
                  <a:pos x="284" y="804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8" name="Oval 171"/>
            <p:cNvSpPr>
              <a:spLocks noChangeArrowheads="1"/>
            </p:cNvSpPr>
            <p:nvPr/>
          </p:nvSpPr>
          <p:spPr bwMode="auto">
            <a:xfrm>
              <a:off x="7980065" y="980728"/>
              <a:ext cx="411307" cy="9946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" name="Text Box 172"/>
            <p:cNvSpPr txBox="1">
              <a:spLocks noChangeArrowheads="1"/>
            </p:cNvSpPr>
            <p:nvPr/>
          </p:nvSpPr>
          <p:spPr bwMode="auto">
            <a:xfrm>
              <a:off x="7936556" y="1343999"/>
              <a:ext cx="463893" cy="271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600" b="1" i="1" dirty="0" smtClean="0">
                  <a:solidFill>
                    <a:srgbClr val="C00000"/>
                  </a:solidFill>
                  <a:cs typeface="Arial" charset="0"/>
                </a:rPr>
                <a:t>5кг</a:t>
              </a:r>
              <a:endParaRPr lang="ru-RU" sz="1600" b="1" i="1" dirty="0">
                <a:solidFill>
                  <a:srgbClr val="C00000"/>
                </a:solidFill>
                <a:cs typeface="Arial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3419872" y="328498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5 </a:t>
            </a:r>
            <a:r>
              <a:rPr lang="ru-RU" sz="3600" b="1" dirty="0" err="1" smtClean="0">
                <a:solidFill>
                  <a:srgbClr val="9664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 = 2 </a:t>
            </a:r>
            <a:r>
              <a:rPr lang="ru-RU" sz="3600" b="1" dirty="0" err="1" smtClean="0">
                <a:solidFill>
                  <a:srgbClr val="9664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 + 6</a:t>
            </a:r>
            <a:endParaRPr lang="ru-RU" sz="3600" b="1" dirty="0">
              <a:solidFill>
                <a:srgbClr val="966400"/>
              </a:solidFill>
              <a:latin typeface="Georgia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195736" y="3933056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5 </a:t>
            </a:r>
            <a:r>
              <a:rPr lang="ru-RU" sz="3600" b="1" dirty="0" err="1" smtClean="0">
                <a:solidFill>
                  <a:srgbClr val="9664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– 2 </a:t>
            </a:r>
            <a:r>
              <a:rPr lang="ru-RU" sz="3600" b="1" dirty="0" err="1" smtClean="0">
                <a:solidFill>
                  <a:srgbClr val="FF00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= 2 </a:t>
            </a:r>
            <a:r>
              <a:rPr lang="ru-RU" sz="3600" b="1" dirty="0" err="1" smtClean="0">
                <a:solidFill>
                  <a:srgbClr val="9664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 + 6 </a:t>
            </a:r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– 2 </a:t>
            </a:r>
            <a:r>
              <a:rPr lang="ru-RU" sz="3600" b="1" dirty="0" err="1" smtClean="0">
                <a:solidFill>
                  <a:srgbClr val="FF0000"/>
                </a:solidFill>
                <a:latin typeface="Georgia" pitchFamily="18" charset="0"/>
              </a:rPr>
              <a:t>х</a:t>
            </a:r>
            <a:endParaRPr lang="ru-RU" sz="36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19872" y="5014917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3 </a:t>
            </a:r>
            <a:r>
              <a:rPr lang="ru-RU" sz="3600" b="1" dirty="0" err="1" smtClean="0">
                <a:solidFill>
                  <a:srgbClr val="9664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 =  6</a:t>
            </a:r>
            <a:endParaRPr lang="ru-RU" sz="3600" b="1" dirty="0">
              <a:solidFill>
                <a:srgbClr val="966400"/>
              </a:solidFill>
              <a:latin typeface="Georgia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799490" y="5590981"/>
            <a:ext cx="14205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solidFill>
                  <a:srgbClr val="9664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 =  2</a:t>
            </a:r>
            <a:endParaRPr lang="ru-RU" sz="3600" b="1" dirty="0">
              <a:solidFill>
                <a:srgbClr val="966400"/>
              </a:solidFill>
              <a:latin typeface="Georgia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195736" y="4509120"/>
            <a:ext cx="31790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5 </a:t>
            </a:r>
            <a:r>
              <a:rPr lang="ru-RU" sz="3600" b="1" dirty="0" err="1" smtClean="0">
                <a:solidFill>
                  <a:srgbClr val="9664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– 2 </a:t>
            </a:r>
            <a:r>
              <a:rPr lang="ru-RU" sz="3600" b="1" dirty="0" err="1" smtClean="0">
                <a:solidFill>
                  <a:srgbClr val="FF00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=  6 </a:t>
            </a:r>
            <a:endParaRPr lang="ru-RU" sz="36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317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  <p:bldP spid="72" grpId="0"/>
      <p:bldP spid="73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67544" y="2348880"/>
            <a:ext cx="8280920" cy="720080"/>
            <a:chOff x="288" y="3203"/>
            <a:chExt cx="5088" cy="511"/>
          </a:xfrm>
        </p:grpSpPr>
        <p:sp>
          <p:nvSpPr>
            <p:cNvPr id="4" name="AutoShape 4"/>
            <p:cNvSpPr>
              <a:spLocks noChangeArrowheads="1"/>
            </p:cNvSpPr>
            <p:nvPr/>
          </p:nvSpPr>
          <p:spPr bwMode="auto">
            <a:xfrm>
              <a:off x="2336" y="3294"/>
              <a:ext cx="745" cy="420"/>
            </a:xfrm>
            <a:prstGeom prst="triangle">
              <a:avLst>
                <a:gd name="adj" fmla="val 48144"/>
              </a:avLst>
            </a:prstGeom>
            <a:gradFill rotWithShape="1">
              <a:gsLst>
                <a:gs pos="0">
                  <a:srgbClr val="66FFFF"/>
                </a:gs>
                <a:gs pos="50000">
                  <a:srgbClr val="00CCFF"/>
                </a:gs>
                <a:gs pos="100000">
                  <a:srgbClr val="66FFFF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3203"/>
              <a:ext cx="2256" cy="91"/>
              <a:chOff x="240" y="2736"/>
              <a:chExt cx="2256" cy="768"/>
            </a:xfrm>
          </p:grpSpPr>
          <p:sp>
            <p:nvSpPr>
              <p:cNvPr id="10" name="AutoShape 7"/>
              <p:cNvSpPr>
                <a:spLocks noChangeArrowheads="1"/>
              </p:cNvSpPr>
              <p:nvPr/>
            </p:nvSpPr>
            <p:spPr bwMode="auto">
              <a:xfrm rot="5400000">
                <a:off x="1080" y="2088"/>
                <a:ext cx="576" cy="2256"/>
              </a:xfrm>
              <a:prstGeom prst="flowChartDelay">
                <a:avLst/>
              </a:prstGeom>
              <a:solidFill>
                <a:schemeClr val="accent2"/>
              </a:solidFill>
              <a:ln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Oval 8"/>
              <p:cNvSpPr>
                <a:spLocks noChangeArrowheads="1"/>
              </p:cNvSpPr>
              <p:nvPr/>
            </p:nvSpPr>
            <p:spPr bwMode="auto">
              <a:xfrm>
                <a:off x="240" y="2736"/>
                <a:ext cx="2256" cy="432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0099FF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3120" y="3203"/>
              <a:ext cx="2256" cy="91"/>
              <a:chOff x="240" y="2736"/>
              <a:chExt cx="2256" cy="768"/>
            </a:xfrm>
          </p:grpSpPr>
          <p:sp>
            <p:nvSpPr>
              <p:cNvPr id="8" name="AutoShape 10"/>
              <p:cNvSpPr>
                <a:spLocks noChangeArrowheads="1"/>
              </p:cNvSpPr>
              <p:nvPr/>
            </p:nvSpPr>
            <p:spPr bwMode="auto">
              <a:xfrm rot="5400000">
                <a:off x="1080" y="2088"/>
                <a:ext cx="576" cy="2256"/>
              </a:xfrm>
              <a:prstGeom prst="flowChartDelay">
                <a:avLst/>
              </a:prstGeom>
              <a:solidFill>
                <a:schemeClr val="accent2"/>
              </a:solidFill>
              <a:ln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Oval 11"/>
              <p:cNvSpPr>
                <a:spLocks noChangeArrowheads="1"/>
              </p:cNvSpPr>
              <p:nvPr/>
            </p:nvSpPr>
            <p:spPr bwMode="auto">
              <a:xfrm>
                <a:off x="240" y="2736"/>
                <a:ext cx="2256" cy="432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0099FF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AutoShape 12"/>
            <p:cNvSpPr>
              <a:spLocks noChangeArrowheads="1"/>
            </p:cNvSpPr>
            <p:nvPr/>
          </p:nvSpPr>
          <p:spPr bwMode="auto">
            <a:xfrm>
              <a:off x="2448" y="3231"/>
              <a:ext cx="672" cy="23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scene3d>
              <a:camera prst="legacyObliqueTopRight">
                <a:rot lat="0" lon="20999997" rev="0"/>
              </a:camera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grpSp>
        <p:nvGrpSpPr>
          <p:cNvPr id="6" name="Группа 35"/>
          <p:cNvGrpSpPr/>
          <p:nvPr/>
        </p:nvGrpSpPr>
        <p:grpSpPr>
          <a:xfrm>
            <a:off x="1763688" y="1628800"/>
            <a:ext cx="648072" cy="720080"/>
            <a:chOff x="1547664" y="836712"/>
            <a:chExt cx="1008112" cy="792088"/>
          </a:xfrm>
        </p:grpSpPr>
        <p:pic>
          <p:nvPicPr>
            <p:cNvPr id="37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40" name="Прямоугольник 39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2" name="Группа 40"/>
          <p:cNvGrpSpPr/>
          <p:nvPr/>
        </p:nvGrpSpPr>
        <p:grpSpPr>
          <a:xfrm>
            <a:off x="2411760" y="1628800"/>
            <a:ext cx="648072" cy="720080"/>
            <a:chOff x="1547664" y="836712"/>
            <a:chExt cx="1008112" cy="792088"/>
          </a:xfrm>
        </p:grpSpPr>
        <p:pic>
          <p:nvPicPr>
            <p:cNvPr id="44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45" name="Прямоугольник 44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3" name="Группа 45"/>
          <p:cNvGrpSpPr/>
          <p:nvPr/>
        </p:nvGrpSpPr>
        <p:grpSpPr>
          <a:xfrm>
            <a:off x="3059832" y="1628800"/>
            <a:ext cx="648072" cy="720080"/>
            <a:chOff x="1547664" y="836712"/>
            <a:chExt cx="1008112" cy="792088"/>
          </a:xfrm>
        </p:grpSpPr>
        <p:pic>
          <p:nvPicPr>
            <p:cNvPr id="47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48" name="Прямоугольник 47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4" name="Группа 48"/>
          <p:cNvGrpSpPr/>
          <p:nvPr/>
        </p:nvGrpSpPr>
        <p:grpSpPr>
          <a:xfrm>
            <a:off x="1115616" y="1628800"/>
            <a:ext cx="648072" cy="720080"/>
            <a:chOff x="1547664" y="836712"/>
            <a:chExt cx="1008112" cy="792088"/>
          </a:xfrm>
        </p:grpSpPr>
        <p:pic>
          <p:nvPicPr>
            <p:cNvPr id="50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51" name="Прямоугольник 50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5" name="Группа 51"/>
          <p:cNvGrpSpPr/>
          <p:nvPr/>
        </p:nvGrpSpPr>
        <p:grpSpPr>
          <a:xfrm>
            <a:off x="467544" y="1628800"/>
            <a:ext cx="648072" cy="720080"/>
            <a:chOff x="1547664" y="836712"/>
            <a:chExt cx="1008112" cy="792088"/>
          </a:xfrm>
        </p:grpSpPr>
        <p:pic>
          <p:nvPicPr>
            <p:cNvPr id="53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54" name="Прямоугольник 53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6" name="Группа 54"/>
          <p:cNvGrpSpPr/>
          <p:nvPr/>
        </p:nvGrpSpPr>
        <p:grpSpPr>
          <a:xfrm>
            <a:off x="5580112" y="1628800"/>
            <a:ext cx="648072" cy="720080"/>
            <a:chOff x="1547664" y="836712"/>
            <a:chExt cx="1008112" cy="792088"/>
          </a:xfrm>
        </p:grpSpPr>
        <p:pic>
          <p:nvPicPr>
            <p:cNvPr id="56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57" name="Прямоугольник 56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7" name="Группа 57"/>
          <p:cNvGrpSpPr/>
          <p:nvPr/>
        </p:nvGrpSpPr>
        <p:grpSpPr>
          <a:xfrm>
            <a:off x="6300192" y="1628800"/>
            <a:ext cx="648072" cy="720080"/>
            <a:chOff x="1547664" y="836712"/>
            <a:chExt cx="1008112" cy="792088"/>
          </a:xfrm>
        </p:grpSpPr>
        <p:pic>
          <p:nvPicPr>
            <p:cNvPr id="59" name="Picture 2" descr="тыква"/>
            <p:cNvPicPr>
              <a:picLocks noChangeAspect="1" noChangeArrowheads="1"/>
            </p:cNvPicPr>
            <p:nvPr/>
          </p:nvPicPr>
          <p:blipFill>
            <a:blip r:embed="rId2" cstate="print"/>
            <a:srcRect l="54431" t="54431" r="3233" b="12306"/>
            <a:stretch>
              <a:fillRect/>
            </a:stretch>
          </p:blipFill>
          <p:spPr bwMode="auto">
            <a:xfrm>
              <a:off x="1547664" y="836712"/>
              <a:ext cx="1008112" cy="792088"/>
            </a:xfrm>
            <a:prstGeom prst="rect">
              <a:avLst/>
            </a:prstGeom>
            <a:noFill/>
          </p:spPr>
        </p:pic>
        <p:sp>
          <p:nvSpPr>
            <p:cNvPr id="60" name="Прямоугольник 59"/>
            <p:cNvSpPr/>
            <p:nvPr/>
          </p:nvSpPr>
          <p:spPr>
            <a:xfrm>
              <a:off x="1659676" y="995130"/>
              <a:ext cx="5597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х</a:t>
              </a:r>
              <a:r>
                <a:rPr lang="ru-RU" b="1" i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imes New Roman" pitchFamily="18" charset="0"/>
                </a:rPr>
                <a:t> кг</a:t>
              </a:r>
              <a:endPara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8" name="Группа 61"/>
          <p:cNvGrpSpPr/>
          <p:nvPr/>
        </p:nvGrpSpPr>
        <p:grpSpPr>
          <a:xfrm>
            <a:off x="7956376" y="1700808"/>
            <a:ext cx="399137" cy="504056"/>
            <a:chOff x="7726010" y="980728"/>
            <a:chExt cx="784102" cy="865152"/>
          </a:xfrm>
        </p:grpSpPr>
        <p:sp>
          <p:nvSpPr>
            <p:cNvPr id="63" name="Freeform 170"/>
            <p:cNvSpPr>
              <a:spLocks/>
            </p:cNvSpPr>
            <p:nvPr/>
          </p:nvSpPr>
          <p:spPr bwMode="auto">
            <a:xfrm>
              <a:off x="7871117" y="1008703"/>
              <a:ext cx="638995" cy="837177"/>
            </a:xfrm>
            <a:custGeom>
              <a:avLst/>
              <a:gdLst/>
              <a:ahLst/>
              <a:cxnLst>
                <a:cxn ang="0">
                  <a:pos x="272" y="804"/>
                </a:cxn>
                <a:cxn ang="0">
                  <a:pos x="98" y="798"/>
                </a:cxn>
                <a:cxn ang="0">
                  <a:pos x="20" y="744"/>
                </a:cxn>
                <a:cxn ang="0">
                  <a:pos x="2" y="576"/>
                </a:cxn>
                <a:cxn ang="0">
                  <a:pos x="20" y="270"/>
                </a:cxn>
                <a:cxn ang="0">
                  <a:pos x="122" y="204"/>
                </a:cxn>
                <a:cxn ang="0">
                  <a:pos x="164" y="162"/>
                </a:cxn>
                <a:cxn ang="0">
                  <a:pos x="104" y="108"/>
                </a:cxn>
                <a:cxn ang="0">
                  <a:pos x="80" y="48"/>
                </a:cxn>
                <a:cxn ang="0">
                  <a:pos x="158" y="6"/>
                </a:cxn>
                <a:cxn ang="0">
                  <a:pos x="315" y="12"/>
                </a:cxn>
                <a:cxn ang="0">
                  <a:pos x="422" y="42"/>
                </a:cxn>
                <a:cxn ang="0">
                  <a:pos x="422" y="90"/>
                </a:cxn>
                <a:cxn ang="0">
                  <a:pos x="356" y="162"/>
                </a:cxn>
                <a:cxn ang="0">
                  <a:pos x="392" y="204"/>
                </a:cxn>
                <a:cxn ang="0">
                  <a:pos x="494" y="240"/>
                </a:cxn>
                <a:cxn ang="0">
                  <a:pos x="518" y="432"/>
                </a:cxn>
                <a:cxn ang="0">
                  <a:pos x="519" y="564"/>
                </a:cxn>
                <a:cxn ang="0">
                  <a:pos x="502" y="750"/>
                </a:cxn>
                <a:cxn ang="0">
                  <a:pos x="434" y="798"/>
                </a:cxn>
                <a:cxn ang="0">
                  <a:pos x="284" y="804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4" name="Oval 171"/>
            <p:cNvSpPr>
              <a:spLocks noChangeArrowheads="1"/>
            </p:cNvSpPr>
            <p:nvPr/>
          </p:nvSpPr>
          <p:spPr bwMode="auto">
            <a:xfrm>
              <a:off x="7980065" y="980728"/>
              <a:ext cx="411307" cy="9946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" name="Text Box 172"/>
            <p:cNvSpPr txBox="1">
              <a:spLocks noChangeArrowheads="1"/>
            </p:cNvSpPr>
            <p:nvPr/>
          </p:nvSpPr>
          <p:spPr bwMode="auto">
            <a:xfrm>
              <a:off x="7726010" y="1269111"/>
              <a:ext cx="707297" cy="406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600" b="1" i="1" dirty="0">
                  <a:solidFill>
                    <a:srgbClr val="C00000"/>
                  </a:solidFill>
                  <a:cs typeface="Arial" charset="0"/>
                </a:rPr>
                <a:t>1кг</a:t>
              </a:r>
            </a:p>
          </p:txBody>
        </p:sp>
      </p:grpSp>
      <p:grpSp>
        <p:nvGrpSpPr>
          <p:cNvPr id="19" name="Группа 65"/>
          <p:cNvGrpSpPr/>
          <p:nvPr/>
        </p:nvGrpSpPr>
        <p:grpSpPr>
          <a:xfrm>
            <a:off x="7164288" y="1484784"/>
            <a:ext cx="654998" cy="792088"/>
            <a:chOff x="7871117" y="980728"/>
            <a:chExt cx="638995" cy="865152"/>
          </a:xfrm>
        </p:grpSpPr>
        <p:sp>
          <p:nvSpPr>
            <p:cNvPr id="67" name="Freeform 170"/>
            <p:cNvSpPr>
              <a:spLocks/>
            </p:cNvSpPr>
            <p:nvPr/>
          </p:nvSpPr>
          <p:spPr bwMode="auto">
            <a:xfrm>
              <a:off x="7871117" y="1008703"/>
              <a:ext cx="638995" cy="837177"/>
            </a:xfrm>
            <a:custGeom>
              <a:avLst/>
              <a:gdLst/>
              <a:ahLst/>
              <a:cxnLst>
                <a:cxn ang="0">
                  <a:pos x="272" y="804"/>
                </a:cxn>
                <a:cxn ang="0">
                  <a:pos x="98" y="798"/>
                </a:cxn>
                <a:cxn ang="0">
                  <a:pos x="20" y="744"/>
                </a:cxn>
                <a:cxn ang="0">
                  <a:pos x="2" y="576"/>
                </a:cxn>
                <a:cxn ang="0">
                  <a:pos x="20" y="270"/>
                </a:cxn>
                <a:cxn ang="0">
                  <a:pos x="122" y="204"/>
                </a:cxn>
                <a:cxn ang="0">
                  <a:pos x="164" y="162"/>
                </a:cxn>
                <a:cxn ang="0">
                  <a:pos x="104" y="108"/>
                </a:cxn>
                <a:cxn ang="0">
                  <a:pos x="80" y="48"/>
                </a:cxn>
                <a:cxn ang="0">
                  <a:pos x="158" y="6"/>
                </a:cxn>
                <a:cxn ang="0">
                  <a:pos x="315" y="12"/>
                </a:cxn>
                <a:cxn ang="0">
                  <a:pos x="422" y="42"/>
                </a:cxn>
                <a:cxn ang="0">
                  <a:pos x="422" y="90"/>
                </a:cxn>
                <a:cxn ang="0">
                  <a:pos x="356" y="162"/>
                </a:cxn>
                <a:cxn ang="0">
                  <a:pos x="392" y="204"/>
                </a:cxn>
                <a:cxn ang="0">
                  <a:pos x="494" y="240"/>
                </a:cxn>
                <a:cxn ang="0">
                  <a:pos x="518" y="432"/>
                </a:cxn>
                <a:cxn ang="0">
                  <a:pos x="519" y="564"/>
                </a:cxn>
                <a:cxn ang="0">
                  <a:pos x="502" y="750"/>
                </a:cxn>
                <a:cxn ang="0">
                  <a:pos x="434" y="798"/>
                </a:cxn>
                <a:cxn ang="0">
                  <a:pos x="284" y="804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8" name="Oval 171"/>
            <p:cNvSpPr>
              <a:spLocks noChangeArrowheads="1"/>
            </p:cNvSpPr>
            <p:nvPr/>
          </p:nvSpPr>
          <p:spPr bwMode="auto">
            <a:xfrm>
              <a:off x="7980065" y="980728"/>
              <a:ext cx="411307" cy="9946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" name="Text Box 172"/>
            <p:cNvSpPr txBox="1">
              <a:spLocks noChangeArrowheads="1"/>
            </p:cNvSpPr>
            <p:nvPr/>
          </p:nvSpPr>
          <p:spPr bwMode="auto">
            <a:xfrm>
              <a:off x="7936556" y="1343999"/>
              <a:ext cx="463893" cy="271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600" b="1" i="1" dirty="0" smtClean="0">
                  <a:solidFill>
                    <a:srgbClr val="C00000"/>
                  </a:solidFill>
                  <a:cs typeface="Arial" charset="0"/>
                </a:rPr>
                <a:t>5кг</a:t>
              </a:r>
              <a:endParaRPr lang="ru-RU" sz="1600" b="1" i="1" dirty="0">
                <a:solidFill>
                  <a:srgbClr val="C00000"/>
                </a:solidFill>
                <a:cs typeface="Arial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3419872" y="342900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5 </a:t>
            </a:r>
            <a:r>
              <a:rPr lang="ru-RU" sz="3600" b="1" dirty="0" err="1" smtClean="0">
                <a:solidFill>
                  <a:srgbClr val="9664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 = 2 </a:t>
            </a:r>
            <a:r>
              <a:rPr lang="ru-RU" sz="3600" b="1" dirty="0" err="1" smtClean="0">
                <a:solidFill>
                  <a:srgbClr val="9664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 + 6</a:t>
            </a:r>
            <a:endParaRPr lang="ru-RU" sz="3600" b="1" dirty="0">
              <a:solidFill>
                <a:srgbClr val="966400"/>
              </a:solidFill>
              <a:latin typeface="Georgia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339752" y="4221088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5 </a:t>
            </a:r>
            <a:r>
              <a:rPr lang="ru-RU" sz="3600" b="1" dirty="0" err="1" smtClean="0">
                <a:solidFill>
                  <a:srgbClr val="9664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– 2 </a:t>
            </a:r>
            <a:r>
              <a:rPr lang="ru-RU" sz="3600" b="1" dirty="0" err="1" smtClean="0">
                <a:solidFill>
                  <a:srgbClr val="FF00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= 6</a:t>
            </a:r>
            <a:endParaRPr lang="ru-RU" sz="36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19872" y="486916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3 </a:t>
            </a:r>
            <a:r>
              <a:rPr lang="ru-RU" sz="3600" b="1" dirty="0" err="1" smtClean="0">
                <a:solidFill>
                  <a:srgbClr val="9664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 =  6</a:t>
            </a:r>
            <a:endParaRPr lang="ru-RU" sz="3600" b="1" dirty="0">
              <a:solidFill>
                <a:srgbClr val="966400"/>
              </a:solidFill>
              <a:latin typeface="Georgia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799490" y="5517232"/>
            <a:ext cx="14205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solidFill>
                  <a:srgbClr val="966400"/>
                </a:solidFill>
                <a:latin typeface="Georgia" pitchFamily="18" charset="0"/>
              </a:rPr>
              <a:t>х</a:t>
            </a:r>
            <a:r>
              <a:rPr lang="ru-RU" sz="3600" b="1" dirty="0" smtClean="0">
                <a:solidFill>
                  <a:srgbClr val="966400"/>
                </a:solidFill>
                <a:latin typeface="Georgia" pitchFamily="18" charset="0"/>
              </a:rPr>
              <a:t> =  2</a:t>
            </a:r>
            <a:endParaRPr lang="ru-RU" sz="3600" b="1" dirty="0">
              <a:solidFill>
                <a:srgbClr val="9664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5803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  <p:bldP spid="72" grpId="0"/>
      <p:bldP spid="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24049344"/>
              </p:ext>
            </p:extLst>
          </p:nvPr>
        </p:nvGraphicFramePr>
        <p:xfrm>
          <a:off x="683568" y="1484784"/>
          <a:ext cx="8136904" cy="2011680"/>
        </p:xfrm>
        <a:graphic>
          <a:graphicData uri="http://schemas.openxmlformats.org/drawingml/2006/table">
            <a:tbl>
              <a:tblPr/>
              <a:tblGrid>
                <a:gridCol w="8136904"/>
              </a:tblGrid>
              <a:tr h="4503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u="sng" dirty="0">
                          <a:solidFill>
                            <a:srgbClr val="966400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Заполните пропуски в формулировке правила</a:t>
                      </a:r>
                      <a:r>
                        <a:rPr lang="ru-RU" sz="2400" b="1" u="sng" dirty="0" smtClean="0">
                          <a:solidFill>
                            <a:srgbClr val="966400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966400"/>
                        </a:solidFill>
                        <a:latin typeface="Georgia" pitchFamily="18" charset="0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966400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При переносе выражения из одной части  уравнения в другую, надо  …   знак выражения </a:t>
                      </a:r>
                      <a:r>
                        <a:rPr lang="ru-RU" sz="2800" b="1" dirty="0" smtClean="0">
                          <a:solidFill>
                            <a:srgbClr val="966400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… </a:t>
                      </a:r>
                      <a:r>
                        <a:rPr lang="ru-RU" sz="2800" b="1" dirty="0">
                          <a:solidFill>
                            <a:srgbClr val="966400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!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9086" y="3929904"/>
            <a:ext cx="888583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664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переносе выражения из одной части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664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уравнения в другую,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664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надо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сменить знак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664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выражения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противоположный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541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051720" y="2132856"/>
            <a:ext cx="4246563" cy="576262"/>
            <a:chOff x="1765300" y="1268413"/>
            <a:chExt cx="4246563" cy="576262"/>
          </a:xfrm>
        </p:grpSpPr>
        <p:sp>
          <p:nvSpPr>
            <p:cNvPr id="14342" name="WordArt 6"/>
            <p:cNvSpPr>
              <a:spLocks noChangeArrowheads="1" noChangeShapeType="1" noTextEdit="1"/>
            </p:cNvSpPr>
            <p:nvPr/>
          </p:nvSpPr>
          <p:spPr bwMode="auto">
            <a:xfrm>
              <a:off x="1765300" y="1268413"/>
              <a:ext cx="720725" cy="50323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 dirty="0">
                  <a:ln w="19050">
                    <a:solidFill>
                      <a:srgbClr val="00FF00"/>
                    </a:solidFill>
                    <a:round/>
                    <a:headEnd/>
                    <a:tailEnd/>
                  </a:ln>
                  <a:solidFill>
                    <a:srgbClr val="008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4х</a:t>
              </a:r>
            </a:p>
          </p:txBody>
        </p:sp>
        <p:grpSp>
          <p:nvGrpSpPr>
            <p:cNvPr id="14" name="Группа 13"/>
            <p:cNvGrpSpPr/>
            <p:nvPr/>
          </p:nvGrpSpPr>
          <p:grpSpPr>
            <a:xfrm>
              <a:off x="2628900" y="1341438"/>
              <a:ext cx="3382963" cy="503237"/>
              <a:chOff x="2628900" y="1341438"/>
              <a:chExt cx="3382963" cy="503237"/>
            </a:xfrm>
          </p:grpSpPr>
          <p:sp>
            <p:nvSpPr>
              <p:cNvPr id="14343" name="WordArt 7"/>
              <p:cNvSpPr>
                <a:spLocks noChangeArrowheads="1" noChangeShapeType="1" noTextEdit="1"/>
              </p:cNvSpPr>
              <p:nvPr/>
            </p:nvSpPr>
            <p:spPr bwMode="auto">
              <a:xfrm>
                <a:off x="2628900" y="1341438"/>
                <a:ext cx="936625" cy="43021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 dirty="0" smtClean="0">
                    <a:ln w="19050">
                      <a:solidFill>
                        <a:srgbClr val="00FF00"/>
                      </a:solidFill>
                      <a:round/>
                      <a:headEnd/>
                      <a:tailEnd/>
                    </a:ln>
                    <a:solidFill>
                      <a:srgbClr val="0080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+ 2</a:t>
                </a:r>
                <a:endParaRPr lang="ru-RU" sz="3600" b="1" i="1" kern="10" dirty="0">
                  <a:ln w="19050">
                    <a:solidFill>
                      <a:srgbClr val="00FF00"/>
                    </a:solidFill>
                    <a:round/>
                    <a:headEnd/>
                    <a:tailEnd/>
                  </a:ln>
                  <a:solidFill>
                    <a:srgbClr val="008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endParaRPr>
              </a:p>
            </p:txBody>
          </p:sp>
          <p:sp>
            <p:nvSpPr>
              <p:cNvPr id="14344" name="WordArt 8"/>
              <p:cNvSpPr>
                <a:spLocks noChangeArrowheads="1" noChangeShapeType="1" noTextEdit="1"/>
              </p:cNvSpPr>
              <p:nvPr/>
            </p:nvSpPr>
            <p:spPr bwMode="auto">
              <a:xfrm>
                <a:off x="3708400" y="1341438"/>
                <a:ext cx="936625" cy="50323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 dirty="0">
                    <a:ln w="19050">
                      <a:solidFill>
                        <a:srgbClr val="00FF00"/>
                      </a:solidFill>
                      <a:round/>
                      <a:headEnd/>
                      <a:tailEnd/>
                    </a:ln>
                    <a:solidFill>
                      <a:srgbClr val="0080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= </a:t>
                </a:r>
                <a:r>
                  <a:rPr lang="ru-RU" sz="3600" b="1" i="1" kern="10" dirty="0" smtClean="0">
                    <a:ln w="19050">
                      <a:solidFill>
                        <a:srgbClr val="00FF00"/>
                      </a:solidFill>
                      <a:round/>
                      <a:headEnd/>
                      <a:tailEnd/>
                    </a:ln>
                    <a:solidFill>
                      <a:srgbClr val="0080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16</a:t>
                </a:r>
                <a:endParaRPr lang="ru-RU" sz="3600" b="1" i="1" kern="10" dirty="0">
                  <a:ln w="19050">
                    <a:solidFill>
                      <a:srgbClr val="00FF00"/>
                    </a:solidFill>
                    <a:round/>
                    <a:headEnd/>
                    <a:tailEnd/>
                  </a:ln>
                  <a:solidFill>
                    <a:srgbClr val="008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endParaRPr>
              </a:p>
            </p:txBody>
          </p:sp>
          <p:sp>
            <p:nvSpPr>
              <p:cNvPr id="14345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4789488" y="1341438"/>
                <a:ext cx="1222375" cy="50323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 dirty="0">
                    <a:ln w="19050">
                      <a:solidFill>
                        <a:srgbClr val="00FF00"/>
                      </a:solidFill>
                      <a:round/>
                      <a:headEnd/>
                      <a:tailEnd/>
                    </a:ln>
                    <a:solidFill>
                      <a:srgbClr val="0080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- 3х</a:t>
                </a:r>
              </a:p>
            </p:txBody>
          </p:sp>
        </p:grpSp>
      </p:grpSp>
      <p:sp>
        <p:nvSpPr>
          <p:cNvPr id="14347" name="WordArt 11"/>
          <p:cNvSpPr>
            <a:spLocks noChangeArrowheads="1" noChangeShapeType="1" noTextEdit="1"/>
          </p:cNvSpPr>
          <p:nvPr/>
        </p:nvSpPr>
        <p:spPr bwMode="auto">
          <a:xfrm>
            <a:off x="1763688" y="3355975"/>
            <a:ext cx="7207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4х</a:t>
            </a:r>
          </a:p>
        </p:txBody>
      </p:sp>
      <p:sp>
        <p:nvSpPr>
          <p:cNvPr id="14348" name="WordArt 12"/>
          <p:cNvSpPr>
            <a:spLocks noChangeArrowheads="1" noChangeShapeType="1" noTextEdit="1"/>
          </p:cNvSpPr>
          <p:nvPr/>
        </p:nvSpPr>
        <p:spPr bwMode="auto">
          <a:xfrm>
            <a:off x="2700338" y="3429000"/>
            <a:ext cx="863600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+ 2</a:t>
            </a:r>
            <a:endParaRPr lang="ru-RU" sz="3600" b="1" i="1" kern="10" dirty="0">
              <a:ln w="19050">
                <a:solidFill>
                  <a:srgbClr val="00FF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4349" name="WordArt 13"/>
          <p:cNvSpPr>
            <a:spLocks noChangeArrowheads="1" noChangeShapeType="1" noTextEdit="1"/>
          </p:cNvSpPr>
          <p:nvPr/>
        </p:nvSpPr>
        <p:spPr bwMode="auto">
          <a:xfrm>
            <a:off x="3995738" y="3429000"/>
            <a:ext cx="9366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 </a:t>
            </a:r>
            <a:r>
              <a:rPr lang="ru-RU" sz="3600" b="1" i="1" kern="10" dirty="0" smtClean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16</a:t>
            </a:r>
            <a:endParaRPr lang="ru-RU" sz="3600" b="1" i="1" kern="10" dirty="0">
              <a:ln w="19050">
                <a:solidFill>
                  <a:srgbClr val="00FF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4350" name="WordArt 14"/>
          <p:cNvSpPr>
            <a:spLocks noChangeArrowheads="1" noChangeShapeType="1" noTextEdit="1"/>
          </p:cNvSpPr>
          <p:nvPr/>
        </p:nvSpPr>
        <p:spPr bwMode="auto">
          <a:xfrm>
            <a:off x="5221833" y="3429000"/>
            <a:ext cx="122237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- 3х</a:t>
            </a: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2627784" y="3429000"/>
            <a:ext cx="504056" cy="504056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/>
              <a:t>+</a:t>
            </a: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5148064" y="3429000"/>
            <a:ext cx="504056" cy="504056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4353" name="WordArt 17"/>
          <p:cNvSpPr>
            <a:spLocks noChangeArrowheads="1" noChangeShapeType="1" noTextEdit="1"/>
          </p:cNvSpPr>
          <p:nvPr/>
        </p:nvSpPr>
        <p:spPr bwMode="auto">
          <a:xfrm>
            <a:off x="3203575" y="4149725"/>
            <a:ext cx="208915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7х = </a:t>
            </a:r>
            <a:r>
              <a:rPr lang="ru-RU" sz="3600" b="1" i="1" kern="10" dirty="0" smtClean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14</a:t>
            </a:r>
            <a:endParaRPr lang="ru-RU" sz="3600" b="1" i="1" kern="10" dirty="0">
              <a:ln w="19050">
                <a:solidFill>
                  <a:srgbClr val="00FF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4354" name="WordArt 18"/>
          <p:cNvSpPr>
            <a:spLocks noChangeArrowheads="1" noChangeShapeType="1" noTextEdit="1"/>
          </p:cNvSpPr>
          <p:nvPr/>
        </p:nvSpPr>
        <p:spPr bwMode="auto">
          <a:xfrm>
            <a:off x="3348038" y="5013325"/>
            <a:ext cx="17272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err="1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</a:t>
            </a:r>
            <a:r>
              <a:rPr lang="ru-RU" sz="3600" b="1" i="1" kern="10" dirty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= </a:t>
            </a:r>
            <a:r>
              <a:rPr lang="ru-RU" sz="3600" b="1" i="1" kern="10" dirty="0" smtClean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</a:t>
            </a:r>
            <a:endParaRPr lang="ru-RU" sz="3600" b="1" i="1" kern="10" dirty="0">
              <a:ln w="19050">
                <a:solidFill>
                  <a:srgbClr val="FFCC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71800" y="134076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966400"/>
                </a:solidFill>
                <a:latin typeface="Georgia" pitchFamily="18" charset="0"/>
              </a:rPr>
              <a:t>Решить уравнение:</a:t>
            </a:r>
            <a:endParaRPr lang="ru-RU" sz="2400" b="1" i="1" dirty="0">
              <a:solidFill>
                <a:srgbClr val="9664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93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 C 0.00451 -0.01481 0.00937 -0.0669 0.02708 -0.08912 C 0.04479 -0.11134 0.08576 -0.12685 0.1066 -0.13333 C 0.12743 -0.13981 0.13524 -0.13472 0.15208 -0.12778 C 0.16892 -0.12083 0.18854 -0.11204 0.20746 -0.09097 C 0.22639 -0.06991 0.25364 -0.01644 0.26528 -0.00139 C 0.27691 0.01366 0.27465 -0.00139 0.27708 -0.00139 " pathEditMode="relative" rAng="0" ptsTypes="aaaaaaa">
                                      <p:cBhvr>
                                        <p:cTn id="31" dur="2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00" y="-63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C 0.00434 0.01922 0.00868 0.03866 0.00122 0.05949 C -0.00625 0.08033 -0.02309 0.11135 -0.04479 0.12454 C -0.06649 0.13774 -0.10364 0.14121 -0.12899 0.13843 C -0.15434 0.13565 -0.17274 0.13102 -0.19705 0.10718 C -0.22135 0.08334 -0.25851 0.01829 -0.27465 -0.00509 " pathEditMode="relative" rAng="0" ptsTypes="aaaaaa">
                                      <p:cBhvr>
                                        <p:cTn id="33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00" y="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7" grpId="0" animBg="1"/>
      <p:bldP spid="14348" grpId="0" animBg="1"/>
      <p:bldP spid="14348" grpId="1" animBg="1"/>
      <p:bldP spid="14349" grpId="0" animBg="1"/>
      <p:bldP spid="14350" grpId="0" animBg="1"/>
      <p:bldP spid="14350" grpId="1" animBg="1"/>
      <p:bldP spid="14351" grpId="0" animBg="1"/>
      <p:bldP spid="14352" grpId="0" animBg="1"/>
      <p:bldP spid="14353" grpId="0" animBg="1"/>
      <p:bldP spid="1435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План решения уравнения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раскрыть скобки, если они есть;</a:t>
            </a:r>
          </a:p>
          <a:p>
            <a:pPr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2) слагаемые, содержащие неизвестное, перенести в левую часть равенства, а не содержащие неизвестного ─ в правую;</a:t>
            </a:r>
          </a:p>
          <a:p>
            <a:pPr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3) привести подобные слагаемые;</a:t>
            </a:r>
          </a:p>
          <a:p>
            <a:pPr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4) найти неизвестный множитель;</a:t>
            </a:r>
          </a:p>
          <a:p>
            <a:pPr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5) записать ответ.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8955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Домашнее задание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1342(а-в) стр. 234, № 1350, № 1351 стр. 235.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Выучить формулировки свойств уравнений.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43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>
                <a:hlinkClick r:id="rId2"/>
              </a:rPr>
              <a:t>http://www.mircitaty.com/einstein.html</a:t>
            </a:r>
            <a:r>
              <a:rPr lang="ru-RU" dirty="0"/>
              <a:t> - А. Эйнштейн - цитаты </a:t>
            </a:r>
          </a:p>
          <a:p>
            <a:r>
              <a:rPr lang="ru-RU" dirty="0"/>
              <a:t>картинки:</a:t>
            </a:r>
          </a:p>
          <a:p>
            <a:r>
              <a:rPr lang="ru-RU" dirty="0">
                <a:hlinkClick r:id="rId3" action="ppaction://hlinkpres?slideindex=1&amp;slidetitle="/>
              </a:rPr>
              <a:t>http://www.wtbmarkert.de/images/einst3.jpg</a:t>
            </a:r>
            <a:endParaRPr lang="ru-RU" dirty="0"/>
          </a:p>
          <a:p>
            <a:r>
              <a:rPr lang="ru-RU" smtClean="0"/>
              <a:t>В </a:t>
            </a:r>
            <a:r>
              <a:rPr lang="ru-RU" dirty="0"/>
              <a:t>презентации использованы картинки Савченко Е.М. (весы, гири)</a:t>
            </a:r>
          </a:p>
        </p:txBody>
      </p:sp>
    </p:spTree>
    <p:extLst>
      <p:ext uri="{BB962C8B-B14F-4D97-AF65-F5344CB8AC3E}">
        <p14:creationId xmlns:p14="http://schemas.microsoft.com/office/powerpoint/2010/main" xmlns="" val="426651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340768"/>
            <a:ext cx="3868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>
                <a:solidFill>
                  <a:srgbClr val="966400"/>
                </a:solidFill>
                <a:latin typeface="Georgia" pitchFamily="18" charset="0"/>
              </a:rPr>
              <a:t>Устные упражнения </a:t>
            </a:r>
            <a:endParaRPr lang="ru-RU" sz="2400" b="1" i="1" u="sng" dirty="0">
              <a:solidFill>
                <a:srgbClr val="966400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060848"/>
            <a:ext cx="20120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1)   - 25 + 13  =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564904"/>
            <a:ext cx="20120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2)   - 13 + 25  =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068960"/>
            <a:ext cx="20120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3)  - 12 – 41  = 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3522" y="3573016"/>
            <a:ext cx="1962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4)  5 · ( - 2х)  =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2060848"/>
            <a:ext cx="21820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5)   4 </a:t>
            </a:r>
            <a:r>
              <a:rPr lang="ru-RU" sz="2400" b="1" dirty="0" err="1" smtClean="0">
                <a:solidFill>
                  <a:srgbClr val="006600"/>
                </a:solidFill>
              </a:rPr>
              <a:t>х</a:t>
            </a:r>
            <a:r>
              <a:rPr lang="ru-RU" sz="2400" b="1" dirty="0" smtClean="0">
                <a:solidFill>
                  <a:srgbClr val="006600"/>
                </a:solidFill>
              </a:rPr>
              <a:t> + 13 </a:t>
            </a:r>
            <a:r>
              <a:rPr lang="ru-RU" sz="2400" b="1" dirty="0" err="1" smtClean="0">
                <a:solidFill>
                  <a:srgbClr val="006600"/>
                </a:solidFill>
              </a:rPr>
              <a:t>х</a:t>
            </a:r>
            <a:r>
              <a:rPr lang="ru-RU" sz="2400" b="1" dirty="0" smtClean="0">
                <a:solidFill>
                  <a:srgbClr val="006600"/>
                </a:solidFill>
              </a:rPr>
              <a:t>   =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2636912"/>
            <a:ext cx="2345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6)   7 </a:t>
            </a:r>
            <a:r>
              <a:rPr lang="ru-RU" sz="2400" b="1" dirty="0" err="1" smtClean="0">
                <a:solidFill>
                  <a:srgbClr val="006600"/>
                </a:solidFill>
              </a:rPr>
              <a:t>х</a:t>
            </a:r>
            <a:r>
              <a:rPr lang="ru-RU" sz="2400" b="1" dirty="0" smtClean="0">
                <a:solidFill>
                  <a:srgbClr val="006600"/>
                </a:solidFill>
              </a:rPr>
              <a:t> + 2 </a:t>
            </a:r>
            <a:r>
              <a:rPr lang="ru-RU" sz="2400" b="1" dirty="0" err="1" smtClean="0">
                <a:solidFill>
                  <a:srgbClr val="006600"/>
                </a:solidFill>
              </a:rPr>
              <a:t>х</a:t>
            </a:r>
            <a:r>
              <a:rPr lang="ru-RU" sz="2400" b="1" dirty="0" smtClean="0">
                <a:solidFill>
                  <a:srgbClr val="006600"/>
                </a:solidFill>
              </a:rPr>
              <a:t> - 9  =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3140968"/>
            <a:ext cx="2499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7)   2,5 </a:t>
            </a:r>
            <a:r>
              <a:rPr lang="ru-RU" sz="2400" b="1" dirty="0" err="1" smtClean="0">
                <a:solidFill>
                  <a:srgbClr val="006600"/>
                </a:solidFill>
              </a:rPr>
              <a:t>х</a:t>
            </a:r>
            <a:r>
              <a:rPr lang="ru-RU" sz="2400" b="1" dirty="0" smtClean="0">
                <a:solidFill>
                  <a:srgbClr val="006600"/>
                </a:solidFill>
              </a:rPr>
              <a:t> · 2 – 7х  =</a:t>
            </a:r>
            <a:endParaRPr lang="ru-RU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478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340768"/>
            <a:ext cx="3868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>
                <a:solidFill>
                  <a:srgbClr val="966400"/>
                </a:solidFill>
                <a:latin typeface="Georgia" pitchFamily="18" charset="0"/>
              </a:rPr>
              <a:t>Устные упражнения </a:t>
            </a:r>
            <a:endParaRPr lang="ru-RU" sz="2400" b="1" i="1" u="sng" dirty="0">
              <a:solidFill>
                <a:srgbClr val="966400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060848"/>
            <a:ext cx="2555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1)   - 25 + 13  = </a:t>
            </a:r>
            <a:r>
              <a:rPr lang="ru-RU" sz="2400" b="1" dirty="0" smtClean="0">
                <a:solidFill>
                  <a:srgbClr val="FF0000"/>
                </a:solidFill>
              </a:rPr>
              <a:t>- 12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564904"/>
            <a:ext cx="2392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2)   - 13 + 25  =</a:t>
            </a:r>
            <a:r>
              <a:rPr lang="ru-RU" sz="2400" b="1" dirty="0" smtClean="0">
                <a:solidFill>
                  <a:srgbClr val="9664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068960"/>
            <a:ext cx="2486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3)  - 12 – 41  = </a:t>
            </a:r>
            <a:r>
              <a:rPr lang="ru-RU" sz="2400" b="1" dirty="0" smtClean="0">
                <a:solidFill>
                  <a:srgbClr val="FF0000"/>
                </a:solidFill>
              </a:rPr>
              <a:t>- 53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3522" y="3573016"/>
            <a:ext cx="2715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4)  5 · ( - 2х)  = </a:t>
            </a:r>
            <a:r>
              <a:rPr lang="ru-RU" sz="2400" b="1" dirty="0" smtClean="0">
                <a:solidFill>
                  <a:srgbClr val="FF0000"/>
                </a:solidFill>
              </a:rPr>
              <a:t>- 10 </a:t>
            </a:r>
            <a:r>
              <a:rPr lang="ru-RU" sz="2400" b="1" dirty="0" err="1" smtClean="0">
                <a:solidFill>
                  <a:srgbClr val="FF0000"/>
                </a:solidFill>
              </a:rPr>
              <a:t>х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2060848"/>
            <a:ext cx="2771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5)   4 </a:t>
            </a:r>
            <a:r>
              <a:rPr lang="ru-RU" sz="2400" b="1" dirty="0" err="1" smtClean="0">
                <a:solidFill>
                  <a:srgbClr val="006600"/>
                </a:solidFill>
              </a:rPr>
              <a:t>х</a:t>
            </a:r>
            <a:r>
              <a:rPr lang="ru-RU" sz="2400" b="1" dirty="0" smtClean="0">
                <a:solidFill>
                  <a:srgbClr val="006600"/>
                </a:solidFill>
              </a:rPr>
              <a:t> + 13 </a:t>
            </a:r>
            <a:r>
              <a:rPr lang="ru-RU" sz="2400" b="1" dirty="0" err="1" smtClean="0">
                <a:solidFill>
                  <a:srgbClr val="006600"/>
                </a:solidFill>
              </a:rPr>
              <a:t>х</a:t>
            </a:r>
            <a:r>
              <a:rPr lang="ru-RU" sz="2400" b="1" dirty="0" smtClean="0">
                <a:solidFill>
                  <a:srgbClr val="006600"/>
                </a:solidFill>
              </a:rPr>
              <a:t>   = </a:t>
            </a:r>
            <a:r>
              <a:rPr lang="ru-RU" sz="2400" b="1" dirty="0" smtClean="0">
                <a:solidFill>
                  <a:srgbClr val="FF0000"/>
                </a:solidFill>
              </a:rPr>
              <a:t>17 </a:t>
            </a:r>
            <a:r>
              <a:rPr lang="ru-RU" sz="2400" b="1" dirty="0" err="1" smtClean="0">
                <a:solidFill>
                  <a:srgbClr val="FF0000"/>
                </a:solidFill>
              </a:rPr>
              <a:t>х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2636912"/>
            <a:ext cx="31678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6)   7 </a:t>
            </a:r>
            <a:r>
              <a:rPr lang="ru-RU" sz="2400" b="1" dirty="0" err="1" smtClean="0">
                <a:solidFill>
                  <a:srgbClr val="006600"/>
                </a:solidFill>
              </a:rPr>
              <a:t>х</a:t>
            </a:r>
            <a:r>
              <a:rPr lang="ru-RU" sz="2400" b="1" dirty="0" smtClean="0">
                <a:solidFill>
                  <a:srgbClr val="006600"/>
                </a:solidFill>
              </a:rPr>
              <a:t> + 2 </a:t>
            </a:r>
            <a:r>
              <a:rPr lang="ru-RU" sz="2400" b="1" dirty="0" err="1" smtClean="0">
                <a:solidFill>
                  <a:srgbClr val="006600"/>
                </a:solidFill>
              </a:rPr>
              <a:t>х</a:t>
            </a:r>
            <a:r>
              <a:rPr lang="ru-RU" sz="2400" b="1" dirty="0" smtClean="0">
                <a:solidFill>
                  <a:srgbClr val="006600"/>
                </a:solidFill>
              </a:rPr>
              <a:t> - 9  = </a:t>
            </a:r>
            <a:r>
              <a:rPr lang="ru-RU" sz="2400" b="1" dirty="0" smtClean="0">
                <a:solidFill>
                  <a:srgbClr val="FF0000"/>
                </a:solidFill>
              </a:rPr>
              <a:t>9 </a:t>
            </a:r>
            <a:r>
              <a:rPr lang="ru-RU" sz="2400" b="1" dirty="0" err="1" smtClean="0">
                <a:solidFill>
                  <a:srgbClr val="FF0000"/>
                </a:solidFill>
              </a:rPr>
              <a:t>х</a:t>
            </a:r>
            <a:r>
              <a:rPr lang="ru-RU" sz="2400" b="1" dirty="0" smtClean="0">
                <a:solidFill>
                  <a:srgbClr val="FF0000"/>
                </a:solidFill>
              </a:rPr>
              <a:t> - 9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3140968"/>
            <a:ext cx="3097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7)   2,5 </a:t>
            </a:r>
            <a:r>
              <a:rPr lang="ru-RU" sz="2400" b="1" dirty="0" err="1" smtClean="0">
                <a:solidFill>
                  <a:srgbClr val="006600"/>
                </a:solidFill>
              </a:rPr>
              <a:t>х</a:t>
            </a:r>
            <a:r>
              <a:rPr lang="ru-RU" sz="2400" b="1" dirty="0" smtClean="0">
                <a:solidFill>
                  <a:srgbClr val="006600"/>
                </a:solidFill>
              </a:rPr>
              <a:t> · 2 – 7х  = </a:t>
            </a:r>
            <a:r>
              <a:rPr lang="ru-RU" sz="2400" b="1" dirty="0" smtClean="0">
                <a:solidFill>
                  <a:srgbClr val="FF0000"/>
                </a:solidFill>
              </a:rPr>
              <a:t>- 2 </a:t>
            </a:r>
            <a:r>
              <a:rPr lang="ru-RU" sz="2400" b="1" dirty="0" err="1" smtClean="0">
                <a:solidFill>
                  <a:srgbClr val="FF0000"/>
                </a:solidFill>
              </a:rPr>
              <a:t>х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742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21983202"/>
              </p:ext>
            </p:extLst>
          </p:nvPr>
        </p:nvGraphicFramePr>
        <p:xfrm>
          <a:off x="251520" y="404664"/>
          <a:ext cx="8496944" cy="56886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96944"/>
              </a:tblGrid>
              <a:tr h="5688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Разделите на группы и ответьте на вопросы</a:t>
                      </a:r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5(</a:t>
                      </a:r>
                      <a:r>
                        <a:rPr lang="en-US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ru-RU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-3) = 20</a:t>
                      </a:r>
                      <a:r>
                        <a:rPr lang="ru-RU" sz="4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    </a:t>
                      </a:r>
                      <a:r>
                        <a:rPr lang="en-US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ru-RU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- 4+</a:t>
                      </a:r>
                      <a:r>
                        <a:rPr lang="en-US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ru-RU" sz="4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     </a:t>
                      </a:r>
                      <a:r>
                        <a:rPr lang="en-US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ru-RU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+8=-15</a:t>
                      </a:r>
                      <a:r>
                        <a:rPr lang="ru-RU" sz="4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  </a:t>
                      </a:r>
                      <a:r>
                        <a:rPr lang="ru-RU" sz="4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ru-RU" sz="4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     </a:t>
                      </a:r>
                      <a:r>
                        <a:rPr lang="ru-RU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r>
                        <a:rPr lang="en-US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r>
                        <a:rPr lang="en-US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ru-RU" sz="4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 </a:t>
                      </a:r>
                      <a:r>
                        <a:rPr lang="ru-RU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ru-RU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2</a:t>
                      </a:r>
                      <a:r>
                        <a:rPr lang="en-US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ru-RU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+6</a:t>
                      </a:r>
                      <a:r>
                        <a:rPr lang="ru-RU" sz="4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   </a:t>
                      </a:r>
                      <a:r>
                        <a:rPr lang="ru-RU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ru-RU" sz="4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-1</a:t>
                      </a:r>
                      <a:r>
                        <a:rPr lang="ru-RU" sz="4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lang="ru-RU" sz="40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3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сколько групп вы поделили написанное?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3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</a:t>
                      </a:r>
                      <a:r>
                        <a:rPr lang="ru-RU" sz="3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можно назвать каждую из групп? </a:t>
                      </a:r>
                      <a:endParaRPr lang="ru-RU" sz="3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3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 группы </a:t>
                      </a:r>
                      <a:r>
                        <a:rPr lang="ru-RU" sz="3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своими примерами</a:t>
                      </a:r>
                      <a:r>
                        <a:rPr lang="ru-RU" sz="4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ru-RU" sz="4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2420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420888"/>
            <a:ext cx="24769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5(х-3)</a:t>
            </a:r>
            <a:r>
              <a:rPr lang="en-US" sz="4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=20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865010"/>
            <a:ext cx="29837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Уравнения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892750"/>
            <a:ext cx="32053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Выражения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1382" y="3246704"/>
            <a:ext cx="21387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х+8=-15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0654" y="4221088"/>
            <a:ext cx="22333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5х=2х+6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37405" y="2036167"/>
            <a:ext cx="17876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- 4+</a:t>
            </a:r>
            <a:r>
              <a:rPr lang="en-US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98318" y="2866723"/>
            <a:ext cx="748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4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59012" y="3884526"/>
            <a:ext cx="18614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,5</a:t>
            </a:r>
            <a:r>
              <a:rPr lang="en-US" sz="4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s-3k</a:t>
            </a:r>
            <a:endParaRPr lang="ru-RU" sz="4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78469" y="5003231"/>
            <a:ext cx="15167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-1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50669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772816"/>
            <a:ext cx="52383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solidFill>
                  <a:srgbClr val="966400"/>
                </a:solidFill>
                <a:latin typeface="Georgia" pitchFamily="18" charset="0"/>
              </a:rPr>
              <a:t>Альберт Эйнштейн, один из основателей современной физики, сказал:</a:t>
            </a:r>
          </a:p>
          <a:p>
            <a:pPr algn="just"/>
            <a:r>
              <a:rPr lang="ru-RU" dirty="0" smtClean="0">
                <a:solidFill>
                  <a:srgbClr val="966400"/>
                </a:solidFill>
                <a:latin typeface="Georgia" pitchFamily="18" charset="0"/>
              </a:rPr>
              <a:t> </a:t>
            </a:r>
          </a:p>
          <a:p>
            <a:pPr algn="just"/>
            <a:r>
              <a:rPr lang="ru-RU" b="1" dirty="0" smtClean="0">
                <a:solidFill>
                  <a:srgbClr val="966400"/>
                </a:solidFill>
                <a:latin typeface="Georgia" pitchFamily="18" charset="0"/>
              </a:rPr>
              <a:t>	«Мне приходится делить время между политикой и уравнениями.</a:t>
            </a:r>
          </a:p>
          <a:p>
            <a:pPr algn="just"/>
            <a:r>
              <a:rPr lang="ru-RU" b="1" dirty="0" smtClean="0">
                <a:solidFill>
                  <a:srgbClr val="966400"/>
                </a:solidFill>
                <a:latin typeface="Georgia" pitchFamily="18" charset="0"/>
              </a:rPr>
              <a:t> Однако уравнения, по-моему, гораздо важнее. </a:t>
            </a:r>
          </a:p>
          <a:p>
            <a:pPr algn="just"/>
            <a:r>
              <a:rPr lang="ru-RU" b="1" dirty="0" smtClean="0">
                <a:solidFill>
                  <a:srgbClr val="966400"/>
                </a:solidFill>
                <a:latin typeface="Georgia" pitchFamily="18" charset="0"/>
              </a:rPr>
              <a:t>Политика существует только для данного момента, а уравнения …</a:t>
            </a:r>
            <a:r>
              <a:rPr lang="ru-RU" dirty="0" smtClean="0">
                <a:solidFill>
                  <a:srgbClr val="966400"/>
                </a:solidFill>
                <a:latin typeface="Georgia" pitchFamily="18" charset="0"/>
              </a:rPr>
              <a:t> </a:t>
            </a:r>
            <a:endParaRPr lang="ru-RU" dirty="0">
              <a:solidFill>
                <a:srgbClr val="966400"/>
              </a:solidFill>
              <a:latin typeface="Georgia" pitchFamily="18" charset="0"/>
            </a:endParaRPr>
          </a:p>
        </p:txBody>
      </p:sp>
      <p:pic>
        <p:nvPicPr>
          <p:cNvPr id="4" name="Рисунок 3" descr="http://go4.imgsmail.ru/imgpreview?key=4aa0f59de5db23c4&amp;mb=imgdb_preview_119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244827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5862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772816"/>
            <a:ext cx="52383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solidFill>
                  <a:srgbClr val="966400"/>
                </a:solidFill>
                <a:latin typeface="Georgia" pitchFamily="18" charset="0"/>
              </a:rPr>
              <a:t>Альберт Эйнштейн, один из основателей современной физики, сказал:</a:t>
            </a:r>
          </a:p>
          <a:p>
            <a:pPr algn="just"/>
            <a:r>
              <a:rPr lang="ru-RU" dirty="0" smtClean="0">
                <a:solidFill>
                  <a:srgbClr val="966400"/>
                </a:solidFill>
                <a:latin typeface="Georgia" pitchFamily="18" charset="0"/>
              </a:rPr>
              <a:t> </a:t>
            </a:r>
          </a:p>
          <a:p>
            <a:pPr algn="just"/>
            <a:r>
              <a:rPr lang="ru-RU" b="1" dirty="0" smtClean="0">
                <a:solidFill>
                  <a:srgbClr val="966400"/>
                </a:solidFill>
                <a:latin typeface="Georgia" pitchFamily="18" charset="0"/>
              </a:rPr>
              <a:t>	«Мне приходится делить время между политикой и уравнениями.</a:t>
            </a:r>
          </a:p>
          <a:p>
            <a:pPr algn="just"/>
            <a:r>
              <a:rPr lang="ru-RU" b="1" dirty="0" smtClean="0">
                <a:solidFill>
                  <a:srgbClr val="966400"/>
                </a:solidFill>
                <a:latin typeface="Georgia" pitchFamily="18" charset="0"/>
              </a:rPr>
              <a:t> Однако уравнения, по-моему, гораздо важнее. </a:t>
            </a:r>
          </a:p>
          <a:p>
            <a:pPr algn="just"/>
            <a:r>
              <a:rPr lang="ru-RU" b="1" dirty="0" smtClean="0">
                <a:solidFill>
                  <a:srgbClr val="966400"/>
                </a:solidFill>
                <a:latin typeface="Georgia" pitchFamily="18" charset="0"/>
              </a:rPr>
              <a:t>Политика существует только для данного момента, а уравнения </a:t>
            </a:r>
            <a:r>
              <a:rPr lang="ru-RU" b="1" u="sng" dirty="0" smtClean="0">
                <a:solidFill>
                  <a:srgbClr val="966400"/>
                </a:solidFill>
                <a:latin typeface="Georgia" pitchFamily="18" charset="0"/>
              </a:rPr>
              <a:t>будут существовать вечно».</a:t>
            </a:r>
            <a:endParaRPr lang="ru-RU" u="sng" dirty="0">
              <a:solidFill>
                <a:srgbClr val="966400"/>
              </a:solidFill>
              <a:latin typeface="Georgia" pitchFamily="18" charset="0"/>
            </a:endParaRPr>
          </a:p>
        </p:txBody>
      </p:sp>
      <p:pic>
        <p:nvPicPr>
          <p:cNvPr id="4" name="Рисунок 3" descr="http://go4.imgsmail.ru/imgpreview?key=4aa0f59de5db23c4&amp;mb=imgdb_preview_119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244827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2780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844824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>
              <a:solidFill>
                <a:srgbClr val="966400"/>
              </a:solidFill>
              <a:latin typeface="Georgia" pitchFamily="18" charset="0"/>
            </a:endParaRPr>
          </a:p>
          <a:p>
            <a:pPr algn="ctr"/>
            <a:r>
              <a:rPr lang="ru-RU" sz="4400" b="1" i="1" dirty="0" smtClean="0">
                <a:ln>
                  <a:solidFill>
                    <a:schemeClr val="accent2"/>
                  </a:solidFill>
                </a:ln>
                <a:solidFill>
                  <a:srgbClr val="966400"/>
                </a:solidFill>
                <a:latin typeface="Georgia" pitchFamily="18" charset="0"/>
              </a:rPr>
              <a:t>Решение уравнений</a:t>
            </a:r>
            <a:endParaRPr lang="ru-RU" sz="4400" b="1" i="1" dirty="0">
              <a:ln>
                <a:solidFill>
                  <a:schemeClr val="accent2"/>
                </a:solidFill>
              </a:ln>
              <a:solidFill>
                <a:srgbClr val="9664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7552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64790527"/>
              </p:ext>
            </p:extLst>
          </p:nvPr>
        </p:nvGraphicFramePr>
        <p:xfrm>
          <a:off x="323528" y="980728"/>
          <a:ext cx="8229600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такое уравнение? </a:t>
                      </a: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9174" y="2644753"/>
            <a:ext cx="4629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значит решить уравнение?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2594" y="4350295"/>
            <a:ext cx="43281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корень уравнения?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0450" y="1700808"/>
            <a:ext cx="64951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Уравнение -это равенство,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содержащее букву,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значение которой надо найти. </a:t>
            </a:r>
            <a:endParaRPr lang="ru-RU" sz="2400" b="1" i="1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9174" y="3284984"/>
            <a:ext cx="80181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Решить уравнение -- это значит найти его корни или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убедиться, </a:t>
            </a:r>
            <a:r>
              <a:rPr lang="ru-RU" sz="24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что это уравнение не имеет ни одного корня.</a:t>
            </a:r>
            <a:endParaRPr lang="ru-RU" sz="2400" b="1" i="1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5870" y="5157192"/>
            <a:ext cx="86057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Корнем уравнения называют то значение неизвестного,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при котором  это уравнение обращается в верное равенство.</a:t>
            </a:r>
            <a:endParaRPr lang="ru-RU" sz="2400" b="1" i="1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350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554</Words>
  <Application>Microsoft Office PowerPoint</Application>
  <PresentationFormat>Экран (4:3)</PresentationFormat>
  <Paragraphs>129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План решения уравнения</vt:lpstr>
      <vt:lpstr>Домашнее задание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HASMIK</dc:creator>
  <cp:lastModifiedBy>306</cp:lastModifiedBy>
  <cp:revision>28</cp:revision>
  <dcterms:created xsi:type="dcterms:W3CDTF">2015-03-14T15:18:07Z</dcterms:created>
  <dcterms:modified xsi:type="dcterms:W3CDTF">2015-03-16T08:14:42Z</dcterms:modified>
</cp:coreProperties>
</file>